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3" r:id="rId2"/>
    <p:sldId id="257" r:id="rId3"/>
    <p:sldId id="258" r:id="rId4"/>
    <p:sldId id="269" r:id="rId5"/>
    <p:sldId id="260" r:id="rId6"/>
    <p:sldId id="270" r:id="rId7"/>
    <p:sldId id="261" r:id="rId8"/>
    <p:sldId id="262" r:id="rId9"/>
    <p:sldId id="263" r:id="rId10"/>
    <p:sldId id="264" r:id="rId11"/>
    <p:sldId id="265"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71" autoAdjust="0"/>
  </p:normalViewPr>
  <p:slideViewPr>
    <p:cSldViewPr>
      <p:cViewPr varScale="1">
        <p:scale>
          <a:sx n="57" d="100"/>
          <a:sy n="57" d="100"/>
        </p:scale>
        <p:origin x="1540"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E56EC8-467A-4319-AB6B-BFE4BAFBF3AC}" type="datetimeFigureOut">
              <a:rPr lang="en-US" smtClean="0"/>
              <a:t>11/25/2020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4DE04-2CF7-4068-A61B-A941B1A6FD1E}" type="slidenum">
              <a:rPr lang="en-US" smtClean="0"/>
              <a:t>‹#›</a:t>
            </a:fld>
            <a:endParaRPr lang="en-US"/>
          </a:p>
        </p:txBody>
      </p:sp>
    </p:spTree>
    <p:extLst>
      <p:ext uri="{BB962C8B-B14F-4D97-AF65-F5344CB8AC3E}">
        <p14:creationId xmlns:p14="http://schemas.microsoft.com/office/powerpoint/2010/main" val="1318338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Linkin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Park first started as a predominantly heavy rock band. At its inception, it was called Hybrid theory. The founding members were Mike Shinoda, Rob Bourdon, and Brad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Delson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the three were high school students at the time. They started the band after graduation as a serious musical career. It was formed in 1996 in an LA suburb called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Aguora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hills in California.</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Linkin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park is currently made up of: the vocalist by the name Mike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Shimoda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lead guitarist named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Delson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Brad, the bassist Dave Farrell,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theDJ</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going by the name Hahn Joe and their drummer Bob Bourdon. All these people are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founding members. Other former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mebers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of the band include Mark Wakefield and Benning ton Chester.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Their former lead, Chester Bennington committed suicide in 2017 July after suffering from depression.</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564DE04-2CF7-4068-A61B-A941B1A6FD1E}" type="slidenum">
              <a:rPr lang="en-US" smtClean="0"/>
              <a:t>3</a:t>
            </a:fld>
            <a:endParaRPr lang="en-US"/>
          </a:p>
        </p:txBody>
      </p:sp>
    </p:spTree>
    <p:extLst>
      <p:ext uri="{BB962C8B-B14F-4D97-AF65-F5344CB8AC3E}">
        <p14:creationId xmlns:p14="http://schemas.microsoft.com/office/powerpoint/2010/main" val="1396450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“Numb” focuses on romantic betrayal, “Crawling” sheds light on Bennington’s fight against drug and alcohol addiction, and “Bleed It Out” is about how physical hurt can ease emotional scars. Nonetheless, the fact that the</a:t>
            </a:r>
            <a:r>
              <a:rPr lang="en-US" sz="1200" b="0" i="0" kern="1200" baseline="0" dirty="0">
                <a:solidFill>
                  <a:schemeClr val="tx1"/>
                </a:solidFill>
                <a:effectLst/>
                <a:latin typeface="+mn-lt"/>
                <a:ea typeface="+mn-ea"/>
                <a:cs typeface="+mn-cs"/>
              </a:rPr>
              <a:t> band talks about pain makes the experience more relatable and can therefore help their listeners going through some type of pain.</a:t>
            </a:r>
          </a:p>
          <a:p>
            <a:r>
              <a:rPr lang="en-US" sz="1200" b="0" i="0" kern="1200" dirty="0" err="1">
                <a:solidFill>
                  <a:schemeClr val="tx1"/>
                </a:solidFill>
                <a:effectLst/>
                <a:latin typeface="+mn-lt"/>
                <a:ea typeface="+mn-ea"/>
                <a:cs typeface="+mn-cs"/>
              </a:rPr>
              <a:t>Linkin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Prk’s</a:t>
            </a:r>
            <a:r>
              <a:rPr lang="en-US" sz="1200" b="0" i="0" kern="1200" dirty="0">
                <a:solidFill>
                  <a:schemeClr val="tx1"/>
                </a:solidFill>
                <a:effectLst/>
                <a:latin typeface="+mn-lt"/>
                <a:ea typeface="+mn-ea"/>
                <a:cs typeface="+mn-cs"/>
              </a:rPr>
              <a:t> ability of mashing up disparate musical styles with heavy-yet-vulnerable rock would prove prophetic of the genre’s future, where guitars and vocal hooks were placed alongside melodic rapping, rhythmic production and </a:t>
            </a:r>
            <a:r>
              <a:rPr lang="en-US" sz="1200" b="0" i="0" kern="1200" dirty="0" err="1">
                <a:solidFill>
                  <a:schemeClr val="tx1"/>
                </a:solidFill>
                <a:effectLst/>
                <a:latin typeface="+mn-lt"/>
                <a:ea typeface="+mn-ea"/>
                <a:cs typeface="+mn-cs"/>
              </a:rPr>
              <a:t>dubstep</a:t>
            </a:r>
            <a:r>
              <a:rPr lang="en-US" sz="1200" b="0" i="0" kern="1200" dirty="0">
                <a:solidFill>
                  <a:schemeClr val="tx1"/>
                </a:solidFill>
                <a:effectLst/>
                <a:latin typeface="+mn-lt"/>
                <a:ea typeface="+mn-ea"/>
                <a:cs typeface="+mn-cs"/>
              </a:rPr>
              <a:t> breakdowns (</a:t>
            </a:r>
            <a:r>
              <a:rPr lang="en-US" sz="1200" b="0" i="0" kern="1200" dirty="0" err="1">
                <a:solidFill>
                  <a:schemeClr val="tx1"/>
                </a:solidFill>
                <a:effectLst/>
                <a:latin typeface="+mn-lt"/>
                <a:ea typeface="+mn-ea"/>
                <a:cs typeface="+mn-cs"/>
              </a:rPr>
              <a:t>Lipshutz</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2017). </a:t>
            </a:r>
            <a:endParaRPr lang="en-US" dirty="0"/>
          </a:p>
        </p:txBody>
      </p:sp>
      <p:sp>
        <p:nvSpPr>
          <p:cNvPr id="4" name="Slide Number Placeholder 3"/>
          <p:cNvSpPr>
            <a:spLocks noGrp="1"/>
          </p:cNvSpPr>
          <p:nvPr>
            <p:ph type="sldNum" sz="quarter" idx="10"/>
          </p:nvPr>
        </p:nvSpPr>
        <p:spPr/>
        <p:txBody>
          <a:bodyPr/>
          <a:lstStyle/>
          <a:p>
            <a:fld id="{5564DE04-2CF7-4068-A61B-A941B1A6FD1E}" type="slidenum">
              <a:rPr lang="en-US" smtClean="0"/>
              <a:t>4</a:t>
            </a:fld>
            <a:endParaRPr lang="en-US"/>
          </a:p>
        </p:txBody>
      </p:sp>
    </p:spTree>
    <p:extLst>
      <p:ext uri="{BB962C8B-B14F-4D97-AF65-F5344CB8AC3E}">
        <p14:creationId xmlns:p14="http://schemas.microsoft.com/office/powerpoint/2010/main" val="2432879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Beatles messed around with song form, as in the song A Day in A Life when they didn’t just have </a:t>
            </a:r>
            <a:r>
              <a:rPr lang="en-US" sz="1200" b="0" i="0" kern="1200" dirty="0" err="1">
                <a:solidFill>
                  <a:schemeClr val="tx1"/>
                </a:solidFill>
                <a:effectLst/>
                <a:latin typeface="+mn-lt"/>
                <a:ea typeface="+mn-ea"/>
                <a:cs typeface="+mn-cs"/>
              </a:rPr>
              <a:t>verses,a</a:t>
            </a:r>
            <a:r>
              <a:rPr lang="en-US" sz="1200" b="0" i="0" kern="1200" dirty="0">
                <a:solidFill>
                  <a:schemeClr val="tx1"/>
                </a:solidFill>
                <a:effectLst/>
                <a:latin typeface="+mn-lt"/>
                <a:ea typeface="+mn-ea"/>
                <a:cs typeface="+mn-cs"/>
              </a:rPr>
              <a:t> chorus and a bridge but also a fourth part and they would mix them up in an unconventional way. </a:t>
            </a:r>
          </a:p>
          <a:p>
            <a:r>
              <a:rPr lang="en-US" sz="1200" b="0" i="0" kern="1200" dirty="0">
                <a:solidFill>
                  <a:schemeClr val="tx1"/>
                </a:solidFill>
                <a:effectLst/>
                <a:latin typeface="+mn-lt"/>
                <a:ea typeface="+mn-ea"/>
                <a:cs typeface="+mn-cs"/>
              </a:rPr>
              <a:t>They had unique</a:t>
            </a:r>
            <a:r>
              <a:rPr lang="en-US" sz="1200" b="0" i="0" kern="1200" baseline="0" dirty="0">
                <a:solidFill>
                  <a:schemeClr val="tx1"/>
                </a:solidFill>
                <a:effectLst/>
                <a:latin typeface="+mn-lt"/>
                <a:ea typeface="+mn-ea"/>
                <a:cs typeface="+mn-cs"/>
              </a:rPr>
              <a:t> sources of music inspiration not seen before in the musical industry. For </a:t>
            </a:r>
            <a:r>
              <a:rPr lang="en-US" sz="1200" b="0" i="0" kern="1200" baseline="0" dirty="0" err="1">
                <a:solidFill>
                  <a:schemeClr val="tx1"/>
                </a:solidFill>
                <a:effectLst/>
                <a:latin typeface="+mn-lt"/>
                <a:ea typeface="+mn-ea"/>
                <a:cs typeface="+mn-cs"/>
              </a:rPr>
              <a:t>istance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Day In A Life (by John Lennon and Paul </a:t>
            </a:r>
            <a:r>
              <a:rPr lang="en-US" sz="1200" b="0" i="0" kern="1200" dirty="0" err="1">
                <a:solidFill>
                  <a:schemeClr val="tx1"/>
                </a:solidFill>
                <a:effectLst/>
                <a:latin typeface="+mn-lt"/>
                <a:ea typeface="+mn-ea"/>
                <a:cs typeface="+mn-cs"/>
              </a:rPr>
              <a:t>Mccartney</a:t>
            </a:r>
            <a:r>
              <a:rPr lang="en-US" sz="1200" b="0" i="0" kern="1200" dirty="0">
                <a:solidFill>
                  <a:schemeClr val="tx1"/>
                </a:solidFill>
                <a:effectLst/>
                <a:latin typeface="+mn-lt"/>
                <a:ea typeface="+mn-ea"/>
                <a:cs typeface="+mn-cs"/>
              </a:rPr>
              <a:t>) was inspired by two news articles by the UK Daily Express that talked about this man who was killed in a car accident and another article that talked about how there was this group that had to count 4,000 holes, in order to figure out how to fill them. By</a:t>
            </a:r>
            <a:r>
              <a:rPr lang="en-US" sz="1200" b="0" i="0" kern="1200" baseline="0" dirty="0">
                <a:solidFill>
                  <a:schemeClr val="tx1"/>
                </a:solidFill>
                <a:effectLst/>
                <a:latin typeface="+mn-lt"/>
                <a:ea typeface="+mn-ea"/>
                <a:cs typeface="+mn-cs"/>
              </a:rPr>
              <a:t> the same token, </a:t>
            </a:r>
            <a:r>
              <a:rPr lang="en-US" sz="1200" b="0" i="0" kern="1200" baseline="0" dirty="0" err="1">
                <a:solidFill>
                  <a:schemeClr val="tx1"/>
                </a:solidFill>
                <a:effectLst/>
                <a:latin typeface="+mn-lt"/>
                <a:ea typeface="+mn-ea"/>
                <a:cs typeface="+mn-cs"/>
              </a:rPr>
              <a:t>Linkin</a:t>
            </a:r>
            <a:r>
              <a:rPr lang="en-US" sz="1200" b="0" i="0" kern="1200" baseline="0" dirty="0">
                <a:solidFill>
                  <a:schemeClr val="tx1"/>
                </a:solidFill>
                <a:effectLst/>
                <a:latin typeface="+mn-lt"/>
                <a:ea typeface="+mn-ea"/>
                <a:cs typeface="+mn-cs"/>
              </a:rPr>
              <a:t> Park had unique sources of inspiration such as the song “Heavy” being constructed from a conversation about what the bad members were going through in their lives.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They influenced </a:t>
            </a:r>
            <a:r>
              <a:rPr lang="en-US" sz="1200" b="0" i="0" kern="1200" dirty="0" err="1">
                <a:solidFill>
                  <a:schemeClr val="tx1"/>
                </a:solidFill>
                <a:effectLst/>
                <a:latin typeface="+mn-lt"/>
                <a:ea typeface="+mn-ea"/>
                <a:cs typeface="+mn-cs"/>
              </a:rPr>
              <a:t>Linkin</a:t>
            </a:r>
            <a:r>
              <a:rPr lang="en-US" sz="1200" b="0" i="0" kern="1200" dirty="0">
                <a:solidFill>
                  <a:schemeClr val="tx1"/>
                </a:solidFill>
                <a:effectLst/>
                <a:latin typeface="+mn-lt"/>
                <a:ea typeface="+mn-ea"/>
                <a:cs typeface="+mn-cs"/>
              </a:rPr>
              <a:t> Park and other</a:t>
            </a:r>
            <a:r>
              <a:rPr lang="en-US" sz="1200" b="0" i="0" kern="1200" baseline="0" dirty="0">
                <a:solidFill>
                  <a:schemeClr val="tx1"/>
                </a:solidFill>
                <a:effectLst/>
                <a:latin typeface="+mn-lt"/>
                <a:ea typeface="+mn-ea"/>
                <a:cs typeface="+mn-cs"/>
              </a:rPr>
              <a:t> musicians to try unconventional musical methods. </a:t>
            </a:r>
            <a:endParaRPr lang="en-US" dirty="0"/>
          </a:p>
        </p:txBody>
      </p:sp>
      <p:sp>
        <p:nvSpPr>
          <p:cNvPr id="4" name="Slide Number Placeholder 3"/>
          <p:cNvSpPr>
            <a:spLocks noGrp="1"/>
          </p:cNvSpPr>
          <p:nvPr>
            <p:ph type="sldNum" sz="quarter" idx="10"/>
          </p:nvPr>
        </p:nvSpPr>
        <p:spPr/>
        <p:txBody>
          <a:bodyPr/>
          <a:lstStyle/>
          <a:p>
            <a:fld id="{5564DE04-2CF7-4068-A61B-A941B1A6FD1E}" type="slidenum">
              <a:rPr lang="en-US" smtClean="0"/>
              <a:t>5</a:t>
            </a:fld>
            <a:endParaRPr lang="en-US"/>
          </a:p>
        </p:txBody>
      </p:sp>
    </p:spTree>
    <p:extLst>
      <p:ext uri="{BB962C8B-B14F-4D97-AF65-F5344CB8AC3E}">
        <p14:creationId xmlns:p14="http://schemas.microsoft.com/office/powerpoint/2010/main" val="4269930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Linkin</a:t>
            </a:r>
            <a:r>
              <a:rPr lang="en-US" sz="1200" b="0" i="0" kern="1200" dirty="0">
                <a:solidFill>
                  <a:schemeClr val="tx1"/>
                </a:solidFill>
                <a:effectLst/>
                <a:latin typeface="+mn-lt"/>
                <a:ea typeface="+mn-ea"/>
                <a:cs typeface="+mn-cs"/>
              </a:rPr>
              <a:t> Park tried</a:t>
            </a:r>
            <a:r>
              <a:rPr lang="en-US" sz="1200" b="0" i="0" kern="1200" baseline="0" dirty="0">
                <a:solidFill>
                  <a:schemeClr val="tx1"/>
                </a:solidFill>
                <a:effectLst/>
                <a:latin typeface="+mn-lt"/>
                <a:ea typeface="+mn-ea"/>
                <a:cs typeface="+mn-cs"/>
              </a:rPr>
              <a:t> expanded musical boundaries by mashing</a:t>
            </a:r>
            <a:r>
              <a:rPr lang="en-US" sz="1200" b="0" i="0" kern="1200" dirty="0">
                <a:solidFill>
                  <a:schemeClr val="tx1"/>
                </a:solidFill>
                <a:effectLst/>
                <a:latin typeface="+mn-lt"/>
                <a:ea typeface="+mn-ea"/>
                <a:cs typeface="+mn-cs"/>
              </a:rPr>
              <a:t> up disparate musical styles with heavy-yet-vulnerable rock would prove prophetic of the genre’s future, where guitars and vocal hooks were placed alongside melodic rapping, rhythmic production and </a:t>
            </a:r>
            <a:r>
              <a:rPr lang="en-US" sz="1200" b="0" i="0" kern="1200" dirty="0" err="1">
                <a:solidFill>
                  <a:schemeClr val="tx1"/>
                </a:solidFill>
                <a:effectLst/>
                <a:latin typeface="+mn-lt"/>
                <a:ea typeface="+mn-ea"/>
                <a:cs typeface="+mn-cs"/>
              </a:rPr>
              <a:t>dubstep</a:t>
            </a:r>
            <a:r>
              <a:rPr lang="en-US" sz="1200" b="0" i="0" kern="1200" dirty="0">
                <a:solidFill>
                  <a:schemeClr val="tx1"/>
                </a:solidFill>
                <a:effectLst/>
                <a:latin typeface="+mn-lt"/>
                <a:ea typeface="+mn-ea"/>
                <a:cs typeface="+mn-cs"/>
              </a:rPr>
              <a:t> breakdowns.</a:t>
            </a:r>
          </a:p>
          <a:p>
            <a:r>
              <a:rPr lang="en-US" sz="1200" b="0" i="0" kern="1200" dirty="0" err="1">
                <a:solidFill>
                  <a:schemeClr val="tx1"/>
                </a:solidFill>
                <a:effectLst/>
                <a:latin typeface="+mn-lt"/>
                <a:ea typeface="+mn-ea"/>
                <a:cs typeface="+mn-cs"/>
              </a:rPr>
              <a:t>Linkin</a:t>
            </a:r>
            <a:r>
              <a:rPr lang="en-US" sz="1200" b="0" i="0" kern="1200" baseline="0" dirty="0">
                <a:solidFill>
                  <a:schemeClr val="tx1"/>
                </a:solidFill>
                <a:effectLst/>
                <a:latin typeface="+mn-lt"/>
                <a:ea typeface="+mn-ea"/>
                <a:cs typeface="+mn-cs"/>
              </a:rPr>
              <a:t> park revived nu metal</a:t>
            </a:r>
            <a:r>
              <a:rPr lang="en-US" sz="1200" b="0" i="0" kern="1200" dirty="0">
                <a:solidFill>
                  <a:schemeClr val="tx1"/>
                </a:solidFill>
                <a:effectLst/>
                <a:latin typeface="+mn-lt"/>
                <a:ea typeface="+mn-ea"/>
                <a:cs typeface="+mn-cs"/>
              </a:rPr>
              <a:t> a time when the nu-metal scene was still reeling from Woodstock 99, a PR disaster marred by riots and sexual assaults that many in the media blamed on the antics of Fred Durst during Limp </a:t>
            </a:r>
            <a:r>
              <a:rPr lang="en-US" sz="1200" b="0" i="0" kern="1200" dirty="0" err="1">
                <a:solidFill>
                  <a:schemeClr val="tx1"/>
                </a:solidFill>
                <a:effectLst/>
                <a:latin typeface="+mn-lt"/>
                <a:ea typeface="+mn-ea"/>
                <a:cs typeface="+mn-cs"/>
              </a:rPr>
              <a:t>Bizkit’s</a:t>
            </a:r>
            <a:r>
              <a:rPr lang="en-US" sz="1200" b="0" i="0" kern="1200" dirty="0">
                <a:solidFill>
                  <a:schemeClr val="tx1"/>
                </a:solidFill>
                <a:effectLst/>
                <a:latin typeface="+mn-lt"/>
                <a:ea typeface="+mn-ea"/>
                <a:cs typeface="+mn-cs"/>
              </a:rPr>
              <a:t> infamous performance. </a:t>
            </a:r>
          </a:p>
          <a:p>
            <a:r>
              <a:rPr lang="en-US" sz="1200" b="0" i="0" kern="1200" dirty="0">
                <a:solidFill>
                  <a:schemeClr val="tx1"/>
                </a:solidFill>
                <a:effectLst/>
                <a:latin typeface="+mn-lt"/>
                <a:ea typeface="+mn-ea"/>
                <a:cs typeface="+mn-cs"/>
              </a:rPr>
              <a:t>The leader of a group widely considered to be nice guys, Bennington avoided rock-star drama throughout his career, was consistently steady in his creative output and never threatened to dissolve his stalwart group in order to find solo fame. </a:t>
            </a:r>
          </a:p>
          <a:p>
            <a:r>
              <a:rPr lang="en-US" sz="1200" b="0" i="0" kern="1200" dirty="0">
                <a:solidFill>
                  <a:schemeClr val="tx1"/>
                </a:solidFill>
                <a:effectLst/>
                <a:latin typeface="+mn-lt"/>
                <a:ea typeface="+mn-ea"/>
                <a:cs typeface="+mn-cs"/>
              </a:rPr>
              <a:t> “We wanted something people could connect with, not just vulgarity and violence,” Bennington said. (</a:t>
            </a:r>
            <a:r>
              <a:rPr lang="en-US" sz="1200" b="0" i="0" kern="1200" dirty="0" err="1">
                <a:solidFill>
                  <a:schemeClr val="tx1"/>
                </a:solidFill>
                <a:effectLst/>
                <a:latin typeface="+mn-lt"/>
                <a:ea typeface="+mn-ea"/>
                <a:cs typeface="+mn-cs"/>
              </a:rPr>
              <a:t>Hyden</a:t>
            </a:r>
            <a:r>
              <a:rPr lang="en-US" sz="1200" b="0" i="0" kern="1200" dirty="0">
                <a:solidFill>
                  <a:schemeClr val="tx1"/>
                </a:solidFill>
                <a:effectLst/>
                <a:latin typeface="+mn-lt"/>
                <a:ea typeface="+mn-ea"/>
                <a:cs typeface="+mn-cs"/>
              </a:rPr>
              <a:t>, 2017)</a:t>
            </a:r>
            <a:endParaRPr lang="en-US" dirty="0"/>
          </a:p>
        </p:txBody>
      </p:sp>
      <p:sp>
        <p:nvSpPr>
          <p:cNvPr id="4" name="Slide Number Placeholder 3"/>
          <p:cNvSpPr>
            <a:spLocks noGrp="1"/>
          </p:cNvSpPr>
          <p:nvPr>
            <p:ph type="sldNum" sz="quarter" idx="10"/>
          </p:nvPr>
        </p:nvSpPr>
        <p:spPr/>
        <p:txBody>
          <a:bodyPr/>
          <a:lstStyle/>
          <a:p>
            <a:fld id="{5564DE04-2CF7-4068-A61B-A941B1A6FD1E}" type="slidenum">
              <a:rPr lang="en-US" smtClean="0"/>
              <a:t>6</a:t>
            </a:fld>
            <a:endParaRPr lang="en-US"/>
          </a:p>
        </p:txBody>
      </p:sp>
    </p:spTree>
    <p:extLst>
      <p:ext uri="{BB962C8B-B14F-4D97-AF65-F5344CB8AC3E}">
        <p14:creationId xmlns:p14="http://schemas.microsoft.com/office/powerpoint/2010/main" val="20810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Numb speaks</a:t>
            </a:r>
            <a:r>
              <a:rPr lang="en-US" sz="1200" b="0" i="0" kern="1200" baseline="0" dirty="0">
                <a:solidFill>
                  <a:schemeClr val="tx1"/>
                </a:solidFill>
                <a:effectLst/>
                <a:latin typeface="+mn-lt"/>
                <a:ea typeface="+mn-ea"/>
                <a:cs typeface="+mn-cs"/>
              </a:rPr>
              <a:t> to</a:t>
            </a:r>
            <a:r>
              <a:rPr lang="en-US" sz="1200" b="0" i="0" kern="1200" dirty="0">
                <a:solidFill>
                  <a:schemeClr val="tx1"/>
                </a:solidFill>
                <a:effectLst/>
                <a:latin typeface="+mn-lt"/>
                <a:ea typeface="+mn-ea"/>
                <a:cs typeface="+mn-cs"/>
              </a:rPr>
              <a:t> peopl</a:t>
            </a:r>
            <a:r>
              <a:rPr lang="en-US" sz="1200" b="0" i="0" kern="1200" baseline="0" dirty="0">
                <a:solidFill>
                  <a:schemeClr val="tx1"/>
                </a:solidFill>
                <a:effectLst/>
                <a:latin typeface="+mn-lt"/>
                <a:ea typeface="+mn-ea"/>
                <a:cs typeface="+mn-cs"/>
              </a:rPr>
              <a:t>e </a:t>
            </a:r>
            <a:r>
              <a:rPr lang="en-US" sz="1200" b="0" i="0" kern="1200" dirty="0">
                <a:solidFill>
                  <a:schemeClr val="tx1"/>
                </a:solidFill>
                <a:effectLst/>
                <a:latin typeface="+mn-lt"/>
                <a:ea typeface="+mn-ea"/>
                <a:cs typeface="+mn-cs"/>
              </a:rPr>
              <a:t>who want</a:t>
            </a:r>
            <a:r>
              <a:rPr lang="en-US" sz="1200" b="0" i="0" kern="1200" baseline="0" dirty="0">
                <a:solidFill>
                  <a:schemeClr val="tx1"/>
                </a:solidFill>
                <a:effectLst/>
                <a:latin typeface="+mn-lt"/>
                <a:ea typeface="+mn-ea"/>
                <a:cs typeface="+mn-cs"/>
              </a:rPr>
              <a:t> to be themselves in a world where one is pressured from different directions to be on thing or another. In this case, the song depicts the pressure a teenager may feel due to pressure from the expectations of the parents, and how this pressure may lead to depression. </a:t>
            </a:r>
            <a:r>
              <a:rPr lang="en-US" sz="1200" b="0" i="0" kern="1200" dirty="0">
                <a:solidFill>
                  <a:schemeClr val="tx1"/>
                </a:solidFill>
                <a:effectLst/>
                <a:latin typeface="+mn-lt"/>
                <a:ea typeface="+mn-ea"/>
                <a:cs typeface="+mn-cs"/>
              </a:rPr>
              <a:t>The music video to “Numb”, which was filmed in both the Czech Republic and Los Angeles, starred Hollywood actress Briana </a:t>
            </a:r>
            <a:r>
              <a:rPr lang="en-US" sz="1200" b="0" i="0" kern="1200" dirty="0" err="1">
                <a:solidFill>
                  <a:schemeClr val="tx1"/>
                </a:solidFill>
                <a:effectLst/>
                <a:latin typeface="+mn-lt"/>
                <a:ea typeface="+mn-ea"/>
                <a:cs typeface="+mn-cs"/>
              </a:rPr>
              <a:t>Evigan</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in one of the most watched videos of the group (SMF, 2019). The song has been redone by a number of artists including Jay Z, Nicki </a:t>
            </a:r>
            <a:r>
              <a:rPr lang="en-US" sz="1200" b="0" i="0" kern="1200" baseline="0" dirty="0" err="1">
                <a:solidFill>
                  <a:schemeClr val="tx1"/>
                </a:solidFill>
                <a:effectLst/>
                <a:latin typeface="+mn-lt"/>
                <a:ea typeface="+mn-ea"/>
                <a:cs typeface="+mn-cs"/>
              </a:rPr>
              <a:t>Minaj</a:t>
            </a:r>
            <a:r>
              <a:rPr lang="en-US" sz="1200" b="0" i="0" kern="1200" baseline="0" dirty="0">
                <a:solidFill>
                  <a:schemeClr val="tx1"/>
                </a:solidFill>
                <a:effectLst/>
                <a:latin typeface="+mn-lt"/>
                <a:ea typeface="+mn-ea"/>
                <a:cs typeface="+mn-cs"/>
              </a:rPr>
              <a:t> (2007) and Machine Gun Kelly(2018). </a:t>
            </a:r>
            <a:endParaRPr lang="en-US" dirty="0"/>
          </a:p>
        </p:txBody>
      </p:sp>
      <p:sp>
        <p:nvSpPr>
          <p:cNvPr id="4" name="Slide Number Placeholder 3"/>
          <p:cNvSpPr>
            <a:spLocks noGrp="1"/>
          </p:cNvSpPr>
          <p:nvPr>
            <p:ph type="sldNum" sz="quarter" idx="10"/>
          </p:nvPr>
        </p:nvSpPr>
        <p:spPr/>
        <p:txBody>
          <a:bodyPr/>
          <a:lstStyle/>
          <a:p>
            <a:fld id="{5564DE04-2CF7-4068-A61B-A941B1A6FD1E}" type="slidenum">
              <a:rPr lang="en-US" smtClean="0"/>
              <a:t>7</a:t>
            </a:fld>
            <a:endParaRPr lang="en-US"/>
          </a:p>
        </p:txBody>
      </p:sp>
    </p:spTree>
    <p:extLst>
      <p:ext uri="{BB962C8B-B14F-4D97-AF65-F5344CB8AC3E}">
        <p14:creationId xmlns:p14="http://schemas.microsoft.com/office/powerpoint/2010/main" val="287065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End” was released on 9</a:t>
            </a:r>
            <a:r>
              <a:rPr lang="en-US" baseline="30000" dirty="0"/>
              <a:t>th</a:t>
            </a:r>
            <a:r>
              <a:rPr lang="en-US" dirty="0"/>
              <a:t> October 2001 by Warner Bros as </a:t>
            </a:r>
            <a:r>
              <a:rPr lang="en-US" dirty="0" err="1"/>
              <a:t>Linkin</a:t>
            </a:r>
            <a:r>
              <a:rPr lang="en-US" baseline="0" dirty="0"/>
              <a:t> Park’s fourth song in their first album called Hybrid Theory.  It was written by </a:t>
            </a:r>
            <a:r>
              <a:rPr lang="en-US" sz="1200" b="0" i="0" kern="1200" dirty="0">
                <a:solidFill>
                  <a:schemeClr val="tx1"/>
                </a:solidFill>
                <a:effectLst/>
                <a:latin typeface="+mn-lt"/>
                <a:ea typeface="+mn-ea"/>
                <a:cs typeface="+mn-cs"/>
              </a:rPr>
              <a:t>M. </a:t>
            </a:r>
            <a:r>
              <a:rPr lang="en-US" sz="1200" b="0" i="0" kern="1200" dirty="0" err="1">
                <a:solidFill>
                  <a:schemeClr val="tx1"/>
                </a:solidFill>
                <a:effectLst/>
                <a:latin typeface="+mn-lt"/>
                <a:ea typeface="+mn-ea"/>
                <a:cs typeface="+mn-cs"/>
              </a:rPr>
              <a:t>Shinoda</a:t>
            </a:r>
            <a:r>
              <a:rPr lang="en-US" sz="1200" b="0" i="0" kern="1200" dirty="0">
                <a:solidFill>
                  <a:schemeClr val="tx1"/>
                </a:solidFill>
                <a:effectLst/>
                <a:latin typeface="+mn-lt"/>
                <a:ea typeface="+mn-ea"/>
                <a:cs typeface="+mn-cs"/>
              </a:rPr>
              <a:t>,  J. Hahn, C. Bennington, B. </a:t>
            </a:r>
            <a:r>
              <a:rPr lang="en-US" sz="1200" b="0" i="0" kern="1200" dirty="0" err="1">
                <a:solidFill>
                  <a:schemeClr val="tx1"/>
                </a:solidFill>
                <a:effectLst/>
                <a:latin typeface="+mn-lt"/>
                <a:ea typeface="+mn-ea"/>
                <a:cs typeface="+mn-cs"/>
              </a:rPr>
              <a:t>Delson</a:t>
            </a:r>
            <a:r>
              <a:rPr lang="en-US" sz="1200" b="0" i="0" kern="1200" dirty="0">
                <a:solidFill>
                  <a:schemeClr val="tx1"/>
                </a:solidFill>
                <a:effectLst/>
                <a:latin typeface="+mn-lt"/>
                <a:ea typeface="+mn-ea"/>
                <a:cs typeface="+mn-cs"/>
              </a:rPr>
              <a:t> and R. Bourdon</a:t>
            </a:r>
            <a:r>
              <a:rPr lang="en-US" sz="1200" b="0" i="0" kern="1200" baseline="0" dirty="0">
                <a:solidFill>
                  <a:schemeClr val="tx1"/>
                </a:solidFill>
                <a:effectLst/>
                <a:latin typeface="+mn-lt"/>
                <a:ea typeface="+mn-ea"/>
                <a:cs typeface="+mn-cs"/>
              </a:rPr>
              <a:t> (SNF, 2019). </a:t>
            </a:r>
            <a:r>
              <a:rPr lang="en-US" baseline="0" dirty="0"/>
              <a:t>The song’s lyrics are philosophical in nature, which can result in many interpretations of the lyrics. However, there are two main popular schools of interpretation. On one hand, the song could be about someone who had a bad childhood in which they were bullied due to the reference to being mocked in the second verse ( SMF, 2019). In this case, the conclusion to the song shows that he has moved on from the relationship with the bully. On the other hand, it could be about a toxic relationship in which someone seeks the attention of the lover to no avail. In the first verse there is a reference to feeling like his efforts were useless, and he </a:t>
            </a:r>
            <a:r>
              <a:rPr lang="en-US" sz="1200" b="0" i="0" kern="1200" dirty="0" err="1">
                <a:solidFill>
                  <a:schemeClr val="tx1"/>
                </a:solidFill>
                <a:effectLst/>
                <a:latin typeface="+mn-lt"/>
                <a:ea typeface="+mn-ea"/>
                <a:cs typeface="+mn-cs"/>
              </a:rPr>
              <a:t>he</a:t>
            </a:r>
            <a:r>
              <a:rPr lang="en-US" sz="1200" b="0" i="0" kern="1200" dirty="0">
                <a:solidFill>
                  <a:schemeClr val="tx1"/>
                </a:solidFill>
                <a:effectLst/>
                <a:latin typeface="+mn-lt"/>
                <a:ea typeface="+mn-ea"/>
                <a:cs typeface="+mn-cs"/>
              </a:rPr>
              <a:t> eventually comes to realize that he isn’t making any headway and is committing valuable time to a wasted effort</a:t>
            </a:r>
            <a:r>
              <a:rPr lang="en-US" sz="1200" b="0" i="0" kern="1200" baseline="0" dirty="0">
                <a:solidFill>
                  <a:schemeClr val="tx1"/>
                </a:solidFill>
                <a:effectLst/>
                <a:latin typeface="+mn-lt"/>
                <a:ea typeface="+mn-ea"/>
                <a:cs typeface="+mn-cs"/>
              </a:rPr>
              <a:t> (SNF, 2019). </a:t>
            </a:r>
          </a:p>
          <a:p>
            <a:r>
              <a:rPr lang="en-US" sz="1200" b="0" i="0" kern="1200" dirty="0">
                <a:solidFill>
                  <a:schemeClr val="tx1"/>
                </a:solidFill>
                <a:effectLst/>
                <a:latin typeface="+mn-lt"/>
                <a:ea typeface="+mn-ea"/>
                <a:cs typeface="+mn-cs"/>
              </a:rPr>
              <a:t>The music video was recorded</a:t>
            </a:r>
            <a:r>
              <a:rPr lang="en-US" sz="1200" b="0" i="0" kern="1200" baseline="0" dirty="0">
                <a:solidFill>
                  <a:schemeClr val="tx1"/>
                </a:solidFill>
                <a:effectLst/>
                <a:latin typeface="+mn-lt"/>
                <a:ea typeface="+mn-ea"/>
                <a:cs typeface="+mn-cs"/>
              </a:rPr>
              <a:t> in </a:t>
            </a:r>
            <a:r>
              <a:rPr lang="en-US" sz="1200" b="0" i="0" kern="1200" dirty="0">
                <a:solidFill>
                  <a:schemeClr val="tx1"/>
                </a:solidFill>
                <a:effectLst/>
                <a:latin typeface="+mn-lt"/>
                <a:ea typeface="+mn-ea"/>
                <a:cs typeface="+mn-cs"/>
              </a:rPr>
              <a:t>a California desert while the band was between stops on the 2001 </a:t>
            </a:r>
            <a:r>
              <a:rPr lang="en-US" sz="1200" b="0" i="0" kern="1200" dirty="0" err="1">
                <a:solidFill>
                  <a:schemeClr val="tx1"/>
                </a:solidFill>
                <a:effectLst/>
                <a:latin typeface="+mn-lt"/>
                <a:ea typeface="+mn-ea"/>
                <a:cs typeface="+mn-cs"/>
              </a:rPr>
              <a:t>Ozzfest</a:t>
            </a:r>
            <a:r>
              <a:rPr lang="en-US" sz="1200" b="0" i="0" kern="1200" dirty="0">
                <a:solidFill>
                  <a:schemeClr val="tx1"/>
                </a:solidFill>
                <a:effectLst/>
                <a:latin typeface="+mn-lt"/>
                <a:ea typeface="+mn-ea"/>
                <a:cs typeface="+mn-cs"/>
              </a:rPr>
              <a:t> tour on a Los Angeles sound stage, and CGI was heavily</a:t>
            </a:r>
            <a:r>
              <a:rPr lang="en-US" sz="1200" b="0" i="0" kern="1200" baseline="0" dirty="0">
                <a:solidFill>
                  <a:schemeClr val="tx1"/>
                </a:solidFill>
                <a:effectLst/>
                <a:latin typeface="+mn-lt"/>
                <a:ea typeface="+mn-ea"/>
                <a:cs typeface="+mn-cs"/>
              </a:rPr>
              <a:t> used since in the beginning, </a:t>
            </a:r>
            <a:r>
              <a:rPr lang="en-US" sz="1200" b="0" i="0" kern="1200" dirty="0">
                <a:solidFill>
                  <a:schemeClr val="tx1"/>
                </a:solidFill>
                <a:effectLst/>
                <a:latin typeface="+mn-lt"/>
                <a:ea typeface="+mn-ea"/>
                <a:cs typeface="+mn-cs"/>
              </a:rPr>
              <a:t>the desert is dry</a:t>
            </a:r>
            <a:r>
              <a:rPr lang="en-US" sz="1200" b="0" i="0" kern="1200" baseline="0" dirty="0">
                <a:solidFill>
                  <a:schemeClr val="tx1"/>
                </a:solidFill>
                <a:effectLst/>
                <a:latin typeface="+mn-lt"/>
                <a:ea typeface="+mn-ea"/>
                <a:cs typeface="+mn-cs"/>
              </a:rPr>
              <a:t> and lifeless</a:t>
            </a:r>
            <a:r>
              <a:rPr lang="en-US" sz="1200" b="0" i="0" kern="1200" dirty="0">
                <a:solidFill>
                  <a:schemeClr val="tx1"/>
                </a:solidFill>
                <a:effectLst/>
                <a:latin typeface="+mn-lt"/>
                <a:ea typeface="+mn-ea"/>
                <a:cs typeface="+mn-cs"/>
              </a:rPr>
              <a:t>, but it</a:t>
            </a:r>
            <a:r>
              <a:rPr lang="en-US" sz="1200" b="0" i="0" kern="1200" baseline="0" dirty="0">
                <a:solidFill>
                  <a:schemeClr val="tx1"/>
                </a:solidFill>
                <a:effectLst/>
                <a:latin typeface="+mn-lt"/>
                <a:ea typeface="+mn-ea"/>
                <a:cs typeface="+mn-cs"/>
              </a:rPr>
              <a:t> rains and eventually</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flowers, rivers and butterflies appear.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Songfacts</a:t>
            </a:r>
            <a:r>
              <a:rPr lang="en-US" sz="1200" b="0" i="0" kern="1200" dirty="0">
                <a:solidFill>
                  <a:schemeClr val="tx1"/>
                </a:solidFill>
                <a:effectLst/>
                <a:latin typeface="+mn-lt"/>
                <a:ea typeface="+mn-ea"/>
                <a:cs typeface="+mn-cs"/>
              </a:rPr>
              <a:t>, 2020).</a:t>
            </a:r>
            <a:endParaRPr lang="en-US" baseline="0" dirty="0"/>
          </a:p>
          <a:p>
            <a:r>
              <a:rPr lang="en-US" baseline="0" dirty="0"/>
              <a:t>One of the most significant events attached to the song was when some of its lines were quoted by Charles Andrew Williams, a teenage mass shooter who was convicted to 50 years in prison ( SMF, 2019). Charles, 15 years old by then, was responsible for shooting and killing two of his classmates in March 2001.  Charles left a note to his father which quoted “In The End”, the part that goes </a:t>
            </a:r>
            <a:r>
              <a:rPr lang="en-US" sz="1200" b="0" i="0" kern="1200" dirty="0">
                <a:solidFill>
                  <a:schemeClr val="tx1"/>
                </a:solidFill>
                <a:effectLst/>
                <a:latin typeface="+mn-lt"/>
                <a:ea typeface="+mn-ea"/>
                <a:cs typeface="+mn-cs"/>
              </a:rPr>
              <a:t>"I tried so hard and got so far, but in the end, it doesn't really matter.“ </a:t>
            </a:r>
            <a:endParaRPr lang="en-US" dirty="0"/>
          </a:p>
        </p:txBody>
      </p:sp>
      <p:sp>
        <p:nvSpPr>
          <p:cNvPr id="4" name="Slide Number Placeholder 3"/>
          <p:cNvSpPr>
            <a:spLocks noGrp="1"/>
          </p:cNvSpPr>
          <p:nvPr>
            <p:ph type="sldNum" sz="quarter" idx="10"/>
          </p:nvPr>
        </p:nvSpPr>
        <p:spPr/>
        <p:txBody>
          <a:bodyPr/>
          <a:lstStyle/>
          <a:p>
            <a:fld id="{5564DE04-2CF7-4068-A61B-A941B1A6FD1E}" type="slidenum">
              <a:rPr lang="en-US" smtClean="0"/>
              <a:t>8</a:t>
            </a:fld>
            <a:endParaRPr lang="en-US"/>
          </a:p>
        </p:txBody>
      </p:sp>
    </p:spTree>
    <p:extLst>
      <p:ext uri="{BB962C8B-B14F-4D97-AF65-F5344CB8AC3E}">
        <p14:creationId xmlns:p14="http://schemas.microsoft.com/office/powerpoint/2010/main" val="2924251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Heavy was the first collaboration between </a:t>
            </a:r>
            <a:r>
              <a:rPr lang="en-US" dirty="0" err="1"/>
              <a:t>Linkin</a:t>
            </a:r>
            <a:r>
              <a:rPr lang="en-US" dirty="0"/>
              <a:t> Park and </a:t>
            </a:r>
            <a:r>
              <a:rPr lang="en-US" dirty="0" err="1"/>
              <a:t>Kiiara</a:t>
            </a:r>
            <a:r>
              <a:rPr lang="en-US" dirty="0"/>
              <a:t>.</a:t>
            </a:r>
            <a:r>
              <a:rPr lang="en-US" baseline="0" dirty="0"/>
              <a:t> </a:t>
            </a:r>
            <a:r>
              <a:rPr lang="en-US" baseline="0" dirty="0" err="1"/>
              <a:t>Kiiara’s</a:t>
            </a:r>
            <a:r>
              <a:rPr lang="en-US" baseline="0" dirty="0"/>
              <a:t> actual name is </a:t>
            </a:r>
            <a:r>
              <a:rPr lang="en-US" baseline="0" dirty="0" err="1"/>
              <a:t>Kiara</a:t>
            </a:r>
            <a:r>
              <a:rPr lang="en-US" baseline="0" dirty="0"/>
              <a:t> </a:t>
            </a:r>
            <a:r>
              <a:rPr lang="en-US" baseline="0" dirty="0" err="1"/>
              <a:t>Saulters</a:t>
            </a:r>
            <a:r>
              <a:rPr lang="en-US" baseline="0" dirty="0"/>
              <a:t>, and she is an American singer-</a:t>
            </a:r>
            <a:r>
              <a:rPr lang="en-US" baseline="0" dirty="0" err="1"/>
              <a:t>singwriter</a:t>
            </a:r>
            <a:r>
              <a:rPr lang="en-US" baseline="0" dirty="0"/>
              <a:t> from Illinois who has signed for Atlantic Records at the moment. </a:t>
            </a:r>
            <a:r>
              <a:rPr lang="en-US" sz="1200" b="0" i="0" kern="1200" dirty="0" err="1">
                <a:solidFill>
                  <a:schemeClr val="tx1"/>
                </a:solidFill>
                <a:effectLst/>
                <a:latin typeface="+mn-lt"/>
                <a:ea typeface="+mn-ea"/>
                <a:cs typeface="+mn-cs"/>
              </a:rPr>
              <a:t>Kiiara</a:t>
            </a:r>
            <a:r>
              <a:rPr lang="en-US" sz="1200" b="0" i="0" kern="1200" dirty="0">
                <a:solidFill>
                  <a:schemeClr val="tx1"/>
                </a:solidFill>
                <a:effectLst/>
                <a:latin typeface="+mn-lt"/>
                <a:ea typeface="+mn-ea"/>
                <a:cs typeface="+mn-cs"/>
              </a:rPr>
              <a:t> became the first female vocalist to ever appear on a </a:t>
            </a:r>
            <a:r>
              <a:rPr lang="en-US" sz="1200" b="0" i="0" kern="1200" dirty="0" err="1">
                <a:solidFill>
                  <a:schemeClr val="tx1"/>
                </a:solidFill>
                <a:effectLst/>
                <a:latin typeface="+mn-lt"/>
                <a:ea typeface="+mn-ea"/>
                <a:cs typeface="+mn-cs"/>
              </a:rPr>
              <a:t>Linkin</a:t>
            </a:r>
            <a:r>
              <a:rPr lang="en-US" sz="1200" b="0" i="0" kern="1200" dirty="0">
                <a:solidFill>
                  <a:schemeClr val="tx1"/>
                </a:solidFill>
                <a:effectLst/>
                <a:latin typeface="+mn-lt"/>
                <a:ea typeface="+mn-ea"/>
                <a:cs typeface="+mn-cs"/>
              </a:rPr>
              <a:t> Park studio song</a:t>
            </a:r>
            <a:r>
              <a:rPr lang="en-US" sz="1200" b="0" i="0" kern="1200" baseline="0" dirty="0">
                <a:solidFill>
                  <a:schemeClr val="tx1"/>
                </a:solidFill>
                <a:effectLst/>
                <a:latin typeface="+mn-lt"/>
                <a:ea typeface="+mn-ea"/>
                <a:cs typeface="+mn-cs"/>
              </a:rPr>
              <a:t> (SMF, 2019). </a:t>
            </a:r>
            <a:r>
              <a:rPr lang="en-US" baseline="0" dirty="0"/>
              <a:t>The song was issued by the Machine Shop Records working together with Warner Music Group , produced by </a:t>
            </a:r>
            <a:r>
              <a:rPr lang="en-US" baseline="0" dirty="0" err="1"/>
              <a:t>M.Shinoda</a:t>
            </a:r>
            <a:r>
              <a:rPr lang="en-US" baseline="0" dirty="0"/>
              <a:t> and B. </a:t>
            </a:r>
            <a:r>
              <a:rPr lang="en-US" baseline="0" dirty="0" err="1"/>
              <a:t>Delson</a:t>
            </a:r>
            <a:r>
              <a:rPr lang="en-US" baseline="0" dirty="0"/>
              <a:t> , and written by </a:t>
            </a:r>
            <a:r>
              <a:rPr lang="en-US" sz="1200" b="0" i="0" kern="1200" dirty="0">
                <a:solidFill>
                  <a:schemeClr val="tx1"/>
                </a:solidFill>
                <a:effectLst/>
                <a:latin typeface="+mn-lt"/>
                <a:ea typeface="+mn-ea"/>
                <a:cs typeface="+mn-cs"/>
              </a:rPr>
              <a:t>Justin Tranter,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Julia Michaels,</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Shinoda</a:t>
            </a:r>
            <a:r>
              <a:rPr lang="en-US" sz="1200" b="0" i="0" kern="1200" baseline="0" dirty="0">
                <a:solidFill>
                  <a:schemeClr val="tx1"/>
                </a:solidFill>
                <a:effectLst/>
                <a:latin typeface="+mn-lt"/>
                <a:ea typeface="+mn-ea"/>
                <a:cs typeface="+mn-cs"/>
              </a:rPr>
              <a:t>, Bennington and </a:t>
            </a:r>
            <a:r>
              <a:rPr lang="en-US" sz="1200" b="0" i="0" kern="1200" baseline="0" dirty="0" err="1">
                <a:solidFill>
                  <a:schemeClr val="tx1"/>
                </a:solidFill>
                <a:effectLst/>
                <a:latin typeface="+mn-lt"/>
                <a:ea typeface="+mn-ea"/>
                <a:cs typeface="+mn-cs"/>
              </a:rPr>
              <a:t>Delson</a:t>
            </a:r>
            <a:r>
              <a:rPr lang="en-US" sz="1200" b="0" i="0" kern="1200" baseline="0" dirty="0">
                <a:solidFill>
                  <a:schemeClr val="tx1"/>
                </a:solidFill>
                <a:effectLst/>
                <a:latin typeface="+mn-lt"/>
                <a:ea typeface="+mn-ea"/>
                <a:cs typeface="+mn-cs"/>
              </a:rPr>
              <a:t> (SMF, 2019) </a:t>
            </a:r>
            <a:r>
              <a:rPr lang="en-US" baseline="0" dirty="0"/>
              <a:t>In an interview with “Genius”, Chester Bennington reveals that the song came about after the band members had a conversation about the various things going negatively in their lives. He adds that he wanted to sound defeated and contemplative in the song,  a shift from his normal aggressive singing style . In the chorus, </a:t>
            </a:r>
            <a:r>
              <a:rPr lang="en-US" baseline="0" dirty="0" err="1"/>
              <a:t>Kiiara</a:t>
            </a:r>
            <a:r>
              <a:rPr lang="en-US" baseline="0" dirty="0"/>
              <a:t> sings : I’m holding on, why is everything so heavy?. This can essentially be interpreted as a metaphor for how unbearable the mental struggle is, and that they are at the brink of giving up on life. Most fans believe this song was a hint about the depression Chester Bennington was going through at the time, right before he committed suicide in July of 2017 just months after releasing the song. It can thus be interpreted as a cry for help. </a:t>
            </a:r>
            <a:r>
              <a:rPr lang="en-US" sz="1200" b="0" i="0" kern="1200" dirty="0">
                <a:solidFill>
                  <a:schemeClr val="tx1"/>
                </a:solidFill>
                <a:effectLst/>
                <a:latin typeface="+mn-lt"/>
                <a:ea typeface="+mn-ea"/>
                <a:cs typeface="+mn-cs"/>
              </a:rPr>
              <a:t>The singers are stressed out and very much want to liberate themselves from their stressors. But being that their depression is an inherent part of their personalities, if you will, doing so is much easier said than done</a:t>
            </a:r>
            <a:r>
              <a:rPr lang="en-US" sz="1200" b="0" i="0" kern="1200" baseline="0" dirty="0">
                <a:solidFill>
                  <a:schemeClr val="tx1"/>
                </a:solidFill>
                <a:effectLst/>
                <a:latin typeface="+mn-lt"/>
                <a:ea typeface="+mn-ea"/>
                <a:cs typeface="+mn-cs"/>
              </a:rPr>
              <a:t> ( SMF, 2019). This gives a sense of hope that this mental burden can be let go of, but only if they find a way out.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Others have also criticized the song since</a:t>
            </a:r>
            <a:r>
              <a:rPr lang="en-US" sz="1200" b="0" i="0" kern="1200" baseline="0" dirty="0">
                <a:solidFill>
                  <a:schemeClr val="tx1"/>
                </a:solidFill>
                <a:effectLst/>
                <a:latin typeface="+mn-lt"/>
                <a:ea typeface="+mn-ea"/>
                <a:cs typeface="+mn-cs"/>
              </a:rPr>
              <a:t> it has more of a pop quality than rock quality to it, since most fans are used to the typical rock style that </a:t>
            </a:r>
            <a:r>
              <a:rPr lang="en-US" sz="1200" b="0" i="0" kern="1200" baseline="0" dirty="0" err="1">
                <a:solidFill>
                  <a:schemeClr val="tx1"/>
                </a:solidFill>
                <a:effectLst/>
                <a:latin typeface="+mn-lt"/>
                <a:ea typeface="+mn-ea"/>
                <a:cs typeface="+mn-cs"/>
              </a:rPr>
              <a:t>Linkin</a:t>
            </a:r>
            <a:r>
              <a:rPr lang="en-US" sz="1200" b="0" i="0" kern="1200" baseline="0" dirty="0">
                <a:solidFill>
                  <a:schemeClr val="tx1"/>
                </a:solidFill>
                <a:effectLst/>
                <a:latin typeface="+mn-lt"/>
                <a:ea typeface="+mn-ea"/>
                <a:cs typeface="+mn-cs"/>
              </a:rPr>
              <a:t> Park used previously. However, to some it can be seen as a move that shows their evolution in the singing journey to accommodate contemporary musical standards. The inclusion of their first female featuring artist in the song, </a:t>
            </a:r>
            <a:r>
              <a:rPr lang="en-US" sz="1200" b="0" i="0" kern="1200" baseline="0" dirty="0" err="1">
                <a:solidFill>
                  <a:schemeClr val="tx1"/>
                </a:solidFill>
                <a:effectLst/>
                <a:latin typeface="+mn-lt"/>
                <a:ea typeface="+mn-ea"/>
                <a:cs typeface="+mn-cs"/>
              </a:rPr>
              <a:t>Kiiara</a:t>
            </a:r>
            <a:r>
              <a:rPr lang="en-US" sz="1200" b="0" i="0" kern="1200" baseline="0" dirty="0">
                <a:solidFill>
                  <a:schemeClr val="tx1"/>
                </a:solidFill>
                <a:effectLst/>
                <a:latin typeface="+mn-lt"/>
                <a:ea typeface="+mn-ea"/>
                <a:cs typeface="+mn-cs"/>
              </a:rPr>
              <a:t>, positively shows the band’s ability to try new things and expand their musical boundaries.</a:t>
            </a:r>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564DE04-2CF7-4068-A61B-A941B1A6FD1E}" type="slidenum">
              <a:rPr lang="en-US" smtClean="0"/>
              <a:t>9</a:t>
            </a:fld>
            <a:endParaRPr lang="en-US"/>
          </a:p>
        </p:txBody>
      </p:sp>
    </p:spTree>
    <p:extLst>
      <p:ext uri="{BB962C8B-B14F-4D97-AF65-F5344CB8AC3E}">
        <p14:creationId xmlns:p14="http://schemas.microsoft.com/office/powerpoint/2010/main" val="439968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Music as</a:t>
            </a:r>
            <a:r>
              <a:rPr lang="en-US" baseline="0" dirty="0"/>
              <a:t> a form of art can be used to paint what actually happens in the normal society, and </a:t>
            </a:r>
            <a:r>
              <a:rPr lang="en-US" baseline="0" dirty="0" err="1"/>
              <a:t>Linkin</a:t>
            </a:r>
            <a:r>
              <a:rPr lang="en-US" baseline="0" dirty="0"/>
              <a:t> Park’s attempt at this was quite successful. For instance, they used the song “In The End” to illustrate how society has one sided toxic relationships.</a:t>
            </a:r>
          </a:p>
          <a:p>
            <a:r>
              <a:rPr lang="en-US" sz="1200" b="0" i="0" kern="1200" dirty="0">
                <a:solidFill>
                  <a:schemeClr val="tx1"/>
                </a:solidFill>
                <a:effectLst/>
                <a:latin typeface="+mn-lt"/>
                <a:ea typeface="+mn-ea"/>
                <a:cs typeface="+mn-cs"/>
              </a:rPr>
              <a:t>The band is often credited - along with bands like Green Day, Bad Religion, NOFX, Pennywise, and Rancid - for bringing interest back to punk rock in the 90's ( McCoy, 2020). Undeniably,</a:t>
            </a:r>
            <a:r>
              <a:rPr lang="en-US" sz="1200" b="0" i="0" kern="1200" baseline="0" dirty="0">
                <a:solidFill>
                  <a:schemeClr val="tx1"/>
                </a:solidFill>
                <a:effectLst/>
                <a:latin typeface="+mn-lt"/>
                <a:ea typeface="+mn-ea"/>
                <a:cs typeface="+mn-cs"/>
              </a:rPr>
              <a:t> their contribution to the rock music industry was crucial for later artists. </a:t>
            </a:r>
            <a:r>
              <a:rPr lang="en-US" baseline="0" dirty="0"/>
              <a:t>Furthermore, it is evident that they are a talented group of artists, whether one subscribes to their genre of music or not. In fact, they deserve more recognition for their work. Additionally, they have proven to be adaptable to changing times by releasing their song “Heavy” which is essentially a conformation to the contemporary music and is different from their usual style of music. Nonetheless, they need to try collaborations with more artists to expand the boundaries of their music. </a:t>
            </a:r>
            <a:endParaRPr lang="en-US" dirty="0"/>
          </a:p>
        </p:txBody>
      </p:sp>
      <p:sp>
        <p:nvSpPr>
          <p:cNvPr id="4" name="Slide Number Placeholder 3"/>
          <p:cNvSpPr>
            <a:spLocks noGrp="1"/>
          </p:cNvSpPr>
          <p:nvPr>
            <p:ph type="sldNum" sz="quarter" idx="10"/>
          </p:nvPr>
        </p:nvSpPr>
        <p:spPr/>
        <p:txBody>
          <a:bodyPr/>
          <a:lstStyle/>
          <a:p>
            <a:fld id="{5564DE04-2CF7-4068-A61B-A941B1A6FD1E}" type="slidenum">
              <a:rPr lang="en-US" smtClean="0"/>
              <a:t>10</a:t>
            </a:fld>
            <a:endParaRPr lang="en-US"/>
          </a:p>
        </p:txBody>
      </p:sp>
    </p:spTree>
    <p:extLst>
      <p:ext uri="{BB962C8B-B14F-4D97-AF65-F5344CB8AC3E}">
        <p14:creationId xmlns:p14="http://schemas.microsoft.com/office/powerpoint/2010/main" val="941794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the fact that </a:t>
            </a:r>
            <a:r>
              <a:rPr lang="en-US" dirty="0" err="1"/>
              <a:t>Linkin</a:t>
            </a:r>
            <a:r>
              <a:rPr lang="en-US" dirty="0"/>
              <a:t> Park were able to use rock, a predominantly aggressive genre of music to point</a:t>
            </a:r>
            <a:r>
              <a:rPr lang="en-US" baseline="0" dirty="0"/>
              <a:t> our issues not properly addressed in the society. For instance, the song “In The End” can be used to describe the one sided nature of toxic relationships, something that may help us identify when we are in one and take actions to correct this situation. Furthermore, I was impressed by their ability to adapt to current music standards in the song “Heavy”, and by the same token their willingness to try new things by incorporating </a:t>
            </a:r>
            <a:r>
              <a:rPr lang="en-US" baseline="0" dirty="0" err="1"/>
              <a:t>Kiiara</a:t>
            </a:r>
            <a:r>
              <a:rPr lang="en-US" baseline="0" dirty="0"/>
              <a:t> in the song as their first collaboration with a lady.</a:t>
            </a:r>
            <a:endParaRPr lang="en-US" dirty="0"/>
          </a:p>
          <a:p>
            <a:r>
              <a:rPr lang="en-US" dirty="0"/>
              <a:t>The</a:t>
            </a:r>
            <a:r>
              <a:rPr lang="en-US" baseline="0" dirty="0"/>
              <a:t> lyrics used by </a:t>
            </a:r>
            <a:r>
              <a:rPr lang="en-US" baseline="0" dirty="0" err="1"/>
              <a:t>Linkin</a:t>
            </a:r>
            <a:r>
              <a:rPr lang="en-US" baseline="0" dirty="0"/>
              <a:t> park in their songs are varied in nature, with some having a poetic connotation while others being simple logic. For instance “In The End” has lyrics that are philosophical in nature, adding a poetic quality with a deeper meaning, while  at the same time using simple and easy to understand words with no deeper meaning. I liked the songs even more as I found them more engaging to the listener and even gave me something to sing along to because of this. Additionally, I found them easier to relate to on an emotional level, such as the feeling of sadness depicted in the song “In The End” due to a toxic relationship, something we experience at one point in our lives. Finally, I like how entertaining the music videos for </a:t>
            </a:r>
            <a:r>
              <a:rPr lang="en-US" baseline="0" dirty="0" err="1"/>
              <a:t>Linkin</a:t>
            </a:r>
            <a:r>
              <a:rPr lang="en-US" baseline="0" dirty="0"/>
              <a:t> Park’s videos are, mostly because they use symbolism and metaphor in an amazing way to represent what the message of their songs are. The music video in “Numb” of a frustrated school girl goes along well with their message in the song about how frustrating life can be.</a:t>
            </a:r>
          </a:p>
        </p:txBody>
      </p:sp>
      <p:sp>
        <p:nvSpPr>
          <p:cNvPr id="4" name="Slide Number Placeholder 3"/>
          <p:cNvSpPr>
            <a:spLocks noGrp="1"/>
          </p:cNvSpPr>
          <p:nvPr>
            <p:ph type="sldNum" sz="quarter" idx="10"/>
          </p:nvPr>
        </p:nvSpPr>
        <p:spPr/>
        <p:txBody>
          <a:bodyPr/>
          <a:lstStyle/>
          <a:p>
            <a:fld id="{5564DE04-2CF7-4068-A61B-A941B1A6FD1E}" type="slidenum">
              <a:rPr lang="en-US" smtClean="0"/>
              <a:t>11</a:t>
            </a:fld>
            <a:endParaRPr lang="en-US"/>
          </a:p>
        </p:txBody>
      </p:sp>
    </p:spTree>
    <p:extLst>
      <p:ext uri="{BB962C8B-B14F-4D97-AF65-F5344CB8AC3E}">
        <p14:creationId xmlns:p14="http://schemas.microsoft.com/office/powerpoint/2010/main" val="291410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7E3BC9-2ED0-44C0-A655-9F2163F25A01}"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C1479D-2210-4376-9A06-44EB26E08AB1}" type="slidenum">
              <a:rPr lang="en-US" smtClean="0"/>
              <a:t>‹#›</a:t>
            </a:fld>
            <a:endParaRPr lang="en-US"/>
          </a:p>
        </p:txBody>
      </p:sp>
    </p:spTree>
    <p:extLst>
      <p:ext uri="{BB962C8B-B14F-4D97-AF65-F5344CB8AC3E}">
        <p14:creationId xmlns:p14="http://schemas.microsoft.com/office/powerpoint/2010/main" val="358266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7E3BC9-2ED0-44C0-A655-9F2163F25A01}"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C1479D-2210-4376-9A06-44EB26E08AB1}" type="slidenum">
              <a:rPr lang="en-US" smtClean="0"/>
              <a:t>‹#›</a:t>
            </a:fld>
            <a:endParaRPr lang="en-US"/>
          </a:p>
        </p:txBody>
      </p:sp>
    </p:spTree>
    <p:extLst>
      <p:ext uri="{BB962C8B-B14F-4D97-AF65-F5344CB8AC3E}">
        <p14:creationId xmlns:p14="http://schemas.microsoft.com/office/powerpoint/2010/main" val="36637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7E3BC9-2ED0-44C0-A655-9F2163F25A01}"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C1479D-2210-4376-9A06-44EB26E08AB1}"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2981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67E3BC9-2ED0-44C0-A655-9F2163F25A01}"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C1479D-2210-4376-9A06-44EB26E08AB1}" type="slidenum">
              <a:rPr lang="en-US" smtClean="0"/>
              <a:t>‹#›</a:t>
            </a:fld>
            <a:endParaRPr lang="en-US"/>
          </a:p>
        </p:txBody>
      </p:sp>
    </p:spTree>
    <p:extLst>
      <p:ext uri="{BB962C8B-B14F-4D97-AF65-F5344CB8AC3E}">
        <p14:creationId xmlns:p14="http://schemas.microsoft.com/office/powerpoint/2010/main" val="2938136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67E3BC9-2ED0-44C0-A655-9F2163F25A01}"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C1479D-2210-4376-9A06-44EB26E08AB1}"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6712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67E3BC9-2ED0-44C0-A655-9F2163F25A01}"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C1479D-2210-4376-9A06-44EB26E08AB1}" type="slidenum">
              <a:rPr lang="en-US" smtClean="0"/>
              <a:t>‹#›</a:t>
            </a:fld>
            <a:endParaRPr lang="en-US"/>
          </a:p>
        </p:txBody>
      </p:sp>
    </p:spTree>
    <p:extLst>
      <p:ext uri="{BB962C8B-B14F-4D97-AF65-F5344CB8AC3E}">
        <p14:creationId xmlns:p14="http://schemas.microsoft.com/office/powerpoint/2010/main" val="676257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7E3BC9-2ED0-44C0-A655-9F2163F25A01}"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C1479D-2210-4376-9A06-44EB26E08AB1}" type="slidenum">
              <a:rPr lang="en-US" smtClean="0"/>
              <a:t>‹#›</a:t>
            </a:fld>
            <a:endParaRPr lang="en-US"/>
          </a:p>
        </p:txBody>
      </p:sp>
    </p:spTree>
    <p:extLst>
      <p:ext uri="{BB962C8B-B14F-4D97-AF65-F5344CB8AC3E}">
        <p14:creationId xmlns:p14="http://schemas.microsoft.com/office/powerpoint/2010/main" val="3323313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7E3BC9-2ED0-44C0-A655-9F2163F25A01}"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C1479D-2210-4376-9A06-44EB26E08AB1}" type="slidenum">
              <a:rPr lang="en-US" smtClean="0"/>
              <a:t>‹#›</a:t>
            </a:fld>
            <a:endParaRPr lang="en-US"/>
          </a:p>
        </p:txBody>
      </p:sp>
    </p:spTree>
    <p:extLst>
      <p:ext uri="{BB962C8B-B14F-4D97-AF65-F5344CB8AC3E}">
        <p14:creationId xmlns:p14="http://schemas.microsoft.com/office/powerpoint/2010/main" val="85368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7E3BC9-2ED0-44C0-A655-9F2163F25A01}"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C1479D-2210-4376-9A06-44EB26E08AB1}" type="slidenum">
              <a:rPr lang="en-US" smtClean="0"/>
              <a:t>‹#›</a:t>
            </a:fld>
            <a:endParaRPr lang="en-US"/>
          </a:p>
        </p:txBody>
      </p:sp>
    </p:spTree>
    <p:extLst>
      <p:ext uri="{BB962C8B-B14F-4D97-AF65-F5344CB8AC3E}">
        <p14:creationId xmlns:p14="http://schemas.microsoft.com/office/powerpoint/2010/main" val="297214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7E3BC9-2ED0-44C0-A655-9F2163F25A01}"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C1479D-2210-4376-9A06-44EB26E08AB1}" type="slidenum">
              <a:rPr lang="en-US" smtClean="0"/>
              <a:t>‹#›</a:t>
            </a:fld>
            <a:endParaRPr lang="en-US"/>
          </a:p>
        </p:txBody>
      </p:sp>
    </p:spTree>
    <p:extLst>
      <p:ext uri="{BB962C8B-B14F-4D97-AF65-F5344CB8AC3E}">
        <p14:creationId xmlns:p14="http://schemas.microsoft.com/office/powerpoint/2010/main" val="1563788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7E3BC9-2ED0-44C0-A655-9F2163F25A01}"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C1479D-2210-4376-9A06-44EB26E08AB1}" type="slidenum">
              <a:rPr lang="en-US" smtClean="0"/>
              <a:t>‹#›</a:t>
            </a:fld>
            <a:endParaRPr lang="en-US"/>
          </a:p>
        </p:txBody>
      </p:sp>
    </p:spTree>
    <p:extLst>
      <p:ext uri="{BB962C8B-B14F-4D97-AF65-F5344CB8AC3E}">
        <p14:creationId xmlns:p14="http://schemas.microsoft.com/office/powerpoint/2010/main" val="15328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7E3BC9-2ED0-44C0-A655-9F2163F25A01}" type="datetimeFigureOut">
              <a:rPr lang="en-US" smtClean="0"/>
              <a:t>11/25/2020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C1479D-2210-4376-9A06-44EB26E08AB1}" type="slidenum">
              <a:rPr lang="en-US" smtClean="0"/>
              <a:t>‹#›</a:t>
            </a:fld>
            <a:endParaRPr lang="en-US"/>
          </a:p>
        </p:txBody>
      </p:sp>
    </p:spTree>
    <p:extLst>
      <p:ext uri="{BB962C8B-B14F-4D97-AF65-F5344CB8AC3E}">
        <p14:creationId xmlns:p14="http://schemas.microsoft.com/office/powerpoint/2010/main" val="56363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7E3BC9-2ED0-44C0-A655-9F2163F25A01}" type="datetimeFigureOut">
              <a:rPr lang="en-US" smtClean="0"/>
              <a:t>11/25/2020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C1479D-2210-4376-9A06-44EB26E08AB1}" type="slidenum">
              <a:rPr lang="en-US" smtClean="0"/>
              <a:t>‹#›</a:t>
            </a:fld>
            <a:endParaRPr lang="en-US"/>
          </a:p>
        </p:txBody>
      </p:sp>
    </p:spTree>
    <p:extLst>
      <p:ext uri="{BB962C8B-B14F-4D97-AF65-F5344CB8AC3E}">
        <p14:creationId xmlns:p14="http://schemas.microsoft.com/office/powerpoint/2010/main" val="272250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E3BC9-2ED0-44C0-A655-9F2163F25A01}" type="datetimeFigureOut">
              <a:rPr lang="en-US" smtClean="0"/>
              <a:t>11/25/2020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C1479D-2210-4376-9A06-44EB26E08AB1}" type="slidenum">
              <a:rPr lang="en-US" smtClean="0"/>
              <a:t>‹#›</a:t>
            </a:fld>
            <a:endParaRPr lang="en-US"/>
          </a:p>
        </p:txBody>
      </p:sp>
    </p:spTree>
    <p:extLst>
      <p:ext uri="{BB962C8B-B14F-4D97-AF65-F5344CB8AC3E}">
        <p14:creationId xmlns:p14="http://schemas.microsoft.com/office/powerpoint/2010/main" val="3540232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7E3BC9-2ED0-44C0-A655-9F2163F25A01}"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C1479D-2210-4376-9A06-44EB26E08AB1}" type="slidenum">
              <a:rPr lang="en-US" smtClean="0"/>
              <a:t>‹#›</a:t>
            </a:fld>
            <a:endParaRPr lang="en-US"/>
          </a:p>
        </p:txBody>
      </p:sp>
    </p:spTree>
    <p:extLst>
      <p:ext uri="{BB962C8B-B14F-4D97-AF65-F5344CB8AC3E}">
        <p14:creationId xmlns:p14="http://schemas.microsoft.com/office/powerpoint/2010/main" val="367298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7E3BC9-2ED0-44C0-A655-9F2163F25A01}"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C1479D-2210-4376-9A06-44EB26E08AB1}" type="slidenum">
              <a:rPr lang="en-US" smtClean="0"/>
              <a:t>‹#›</a:t>
            </a:fld>
            <a:endParaRPr lang="en-US"/>
          </a:p>
        </p:txBody>
      </p:sp>
    </p:spTree>
    <p:extLst>
      <p:ext uri="{BB962C8B-B14F-4D97-AF65-F5344CB8AC3E}">
        <p14:creationId xmlns:p14="http://schemas.microsoft.com/office/powerpoint/2010/main" val="2290239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67E3BC9-2ED0-44C0-A655-9F2163F25A01}" type="datetimeFigureOut">
              <a:rPr lang="en-US" smtClean="0"/>
              <a:t>11/25/2020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C1479D-2210-4376-9A06-44EB26E08AB1}" type="slidenum">
              <a:rPr lang="en-US" smtClean="0"/>
              <a:t>‹#›</a:t>
            </a:fld>
            <a:endParaRPr lang="en-US"/>
          </a:p>
        </p:txBody>
      </p:sp>
    </p:spTree>
    <p:extLst>
      <p:ext uri="{BB962C8B-B14F-4D97-AF65-F5344CB8AC3E}">
        <p14:creationId xmlns:p14="http://schemas.microsoft.com/office/powerpoint/2010/main" val="1722070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tk_QSe1gnDQ" TargetMode="External"/><Relationship Id="rId2" Type="http://schemas.openxmlformats.org/officeDocument/2006/relationships/hyperlink" Target="https://www.billboard.com/articles/columns/rock/7873867/chester-bennington-death-linkin-park-legacy/" TargetMode="External"/><Relationship Id="rId1" Type="http://schemas.openxmlformats.org/officeDocument/2006/relationships/slideLayout" Target="../slideLayouts/slideLayout2.xml"/><Relationship Id="rId5" Type="http://schemas.openxmlformats.org/officeDocument/2006/relationships/hyperlink" Target="https://www.youtube.com/watch?v=5dmQ3QWpy1Q" TargetMode="External"/><Relationship Id="rId4" Type="http://schemas.openxmlformats.org/officeDocument/2006/relationships/hyperlink" Target="https://uproxx.com/music/linkin-park-chester-bennington-obituary-legac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ongmeaningsandfacts.com/linkin-parks-numb-lyrics-meaning/" TargetMode="External"/><Relationship Id="rId2" Type="http://schemas.openxmlformats.org/officeDocument/2006/relationships/hyperlink" Target="https://www.youtube.com/watch?v=eVTXPUF4Oz4" TargetMode="External"/><Relationship Id="rId1" Type="http://schemas.openxmlformats.org/officeDocument/2006/relationships/slideLayout" Target="../slideLayouts/slideLayout2.xml"/><Relationship Id="rId5" Type="http://schemas.openxmlformats.org/officeDocument/2006/relationships/hyperlink" Target="https://www.songmeaningsandfacts.com/heavy-by-linkin-park-ft-kiiara/" TargetMode="External"/><Relationship Id="rId4" Type="http://schemas.openxmlformats.org/officeDocument/2006/relationships/hyperlink" Target="https://scienceleadership.org/blog/how_the_beatles_changed_music_and_music_history--by--jamie_poslon#:~:text=The%20Beatles%20changed%20music%20as,they%20had%20so%20much%20conte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kXYiU_JCYt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eVTXPUF4Oz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5dmQ3QWpy1Q"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16BDA-5344-4135-B8A2-E0DB5DDFF825}"/>
              </a:ext>
            </a:extLst>
          </p:cNvPr>
          <p:cNvSpPr>
            <a:spLocks noGrp="1"/>
          </p:cNvSpPr>
          <p:nvPr>
            <p:ph type="ctrTitle"/>
          </p:nvPr>
        </p:nvSpPr>
        <p:spPr>
          <a:xfrm>
            <a:off x="1741449" y="533400"/>
            <a:ext cx="6790267" cy="2567581"/>
          </a:xfrm>
        </p:spPr>
        <p:txBody>
          <a:bodyPr/>
          <a:lstStyle/>
          <a:p>
            <a:pPr algn="ctr"/>
            <a:r>
              <a:rPr lang="en-US" b="1" dirty="0">
                <a:solidFill>
                  <a:srgbClr val="002060"/>
                </a:solidFill>
              </a:rPr>
              <a:t>The </a:t>
            </a:r>
            <a:r>
              <a:rPr lang="en-US" b="1" dirty="0" err="1">
                <a:solidFill>
                  <a:srgbClr val="002060"/>
                </a:solidFill>
              </a:rPr>
              <a:t>Linkin</a:t>
            </a:r>
            <a:r>
              <a:rPr lang="en-US" b="1" dirty="0">
                <a:solidFill>
                  <a:srgbClr val="002060"/>
                </a:solidFill>
              </a:rPr>
              <a:t> Park Music Band</a:t>
            </a:r>
            <a:endParaRPr lang="en-KE" b="1" dirty="0">
              <a:solidFill>
                <a:srgbClr val="002060"/>
              </a:solidFill>
            </a:endParaRPr>
          </a:p>
        </p:txBody>
      </p:sp>
      <p:sp>
        <p:nvSpPr>
          <p:cNvPr id="3" name="Subtitle 2">
            <a:extLst>
              <a:ext uri="{FF2B5EF4-FFF2-40B4-BE49-F238E27FC236}">
                <a16:creationId xmlns:a16="http://schemas.microsoft.com/office/drawing/2014/main" id="{DAACED7D-3872-49F8-85DD-1F47B50D5BD4}"/>
              </a:ext>
            </a:extLst>
          </p:cNvPr>
          <p:cNvSpPr>
            <a:spLocks noGrp="1"/>
          </p:cNvSpPr>
          <p:nvPr>
            <p:ph type="subTitle" idx="1"/>
          </p:nvPr>
        </p:nvSpPr>
        <p:spPr>
          <a:xfrm>
            <a:off x="1600200" y="3193878"/>
            <a:ext cx="6790267" cy="1126283"/>
          </a:xfrm>
        </p:spPr>
        <p:txBody>
          <a:bodyPr>
            <a:normAutofit/>
          </a:bodyPr>
          <a:lstStyle/>
          <a:p>
            <a:pPr algn="ctr"/>
            <a:r>
              <a:rPr lang="en-US" sz="2800" dirty="0">
                <a:solidFill>
                  <a:srgbClr val="0070C0"/>
                </a:solidFill>
              </a:rPr>
              <a:t>Student’s Name</a:t>
            </a:r>
          </a:p>
          <a:p>
            <a:pPr algn="ctr"/>
            <a:r>
              <a:rPr lang="en-US" sz="2800" dirty="0">
                <a:solidFill>
                  <a:srgbClr val="0070C0"/>
                </a:solidFill>
              </a:rPr>
              <a:t>Institutional Affiliations</a:t>
            </a:r>
            <a:endParaRPr lang="en-KE" sz="2800" dirty="0">
              <a:solidFill>
                <a:srgbClr val="0070C0"/>
              </a:solidFill>
            </a:endParaRPr>
          </a:p>
        </p:txBody>
      </p:sp>
    </p:spTree>
    <p:extLst>
      <p:ext uri="{BB962C8B-B14F-4D97-AF65-F5344CB8AC3E}">
        <p14:creationId xmlns:p14="http://schemas.microsoft.com/office/powerpoint/2010/main" val="1495930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391400" cy="685800"/>
          </a:xfrm>
        </p:spPr>
        <p:txBody>
          <a:bodyPr>
            <a:normAutofit/>
          </a:bodyPr>
          <a:lstStyle/>
          <a:p>
            <a:pPr algn="ctr"/>
            <a:r>
              <a:rPr lang="en-US" sz="3200" b="1" dirty="0"/>
              <a:t>Personal Opinion of </a:t>
            </a:r>
            <a:r>
              <a:rPr lang="en-US" sz="3200" b="1" dirty="0" err="1"/>
              <a:t>Linkin</a:t>
            </a:r>
            <a:r>
              <a:rPr lang="en-US" sz="3200" b="1" dirty="0"/>
              <a:t> Park</a:t>
            </a:r>
          </a:p>
        </p:txBody>
      </p:sp>
      <p:sp>
        <p:nvSpPr>
          <p:cNvPr id="3" name="Content Placeholder 2"/>
          <p:cNvSpPr>
            <a:spLocks noGrp="1"/>
          </p:cNvSpPr>
          <p:nvPr>
            <p:ph idx="1"/>
          </p:nvPr>
        </p:nvSpPr>
        <p:spPr>
          <a:xfrm>
            <a:off x="1295400" y="990600"/>
            <a:ext cx="7620000" cy="5715000"/>
          </a:xfrm>
        </p:spPr>
        <p:txBody>
          <a:bodyPr>
            <a:normAutofit/>
          </a:bodyPr>
          <a:lstStyle/>
          <a:p>
            <a:r>
              <a:rPr lang="en-US" sz="2400" dirty="0"/>
              <a:t> They were successful in using music to paint the society.</a:t>
            </a:r>
          </a:p>
          <a:p>
            <a:r>
              <a:rPr lang="en-US" sz="2400" dirty="0"/>
              <a:t> </a:t>
            </a:r>
            <a:r>
              <a:rPr lang="en-US" sz="2400" dirty="0" err="1"/>
              <a:t>Linkin</a:t>
            </a:r>
            <a:r>
              <a:rPr lang="en-US" sz="2400" dirty="0"/>
              <a:t> Park’s impact in the music industry was important.</a:t>
            </a:r>
          </a:p>
          <a:p>
            <a:r>
              <a:rPr lang="en-US" sz="2400" dirty="0"/>
              <a:t> They shaped the Rock music industry in the early 2000s.</a:t>
            </a:r>
          </a:p>
          <a:p>
            <a:r>
              <a:rPr lang="en-US" sz="2400" dirty="0"/>
              <a:t>They deserve more recognition.</a:t>
            </a:r>
          </a:p>
          <a:p>
            <a:r>
              <a:rPr lang="en-US" sz="2400" dirty="0"/>
              <a:t> They are adaptable.</a:t>
            </a:r>
          </a:p>
          <a:p>
            <a:r>
              <a:rPr lang="en-US" sz="2400" dirty="0"/>
              <a:t> They need to try out more collaborations with other artists.</a:t>
            </a:r>
          </a:p>
        </p:txBody>
      </p:sp>
    </p:spTree>
    <p:extLst>
      <p:ext uri="{BB962C8B-B14F-4D97-AF65-F5344CB8AC3E}">
        <p14:creationId xmlns:p14="http://schemas.microsoft.com/office/powerpoint/2010/main" val="3738745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315200" cy="685800"/>
          </a:xfrm>
        </p:spPr>
        <p:txBody>
          <a:bodyPr>
            <a:normAutofit/>
          </a:bodyPr>
          <a:lstStyle/>
          <a:p>
            <a:pPr algn="ctr"/>
            <a:r>
              <a:rPr lang="en-US" b="1" dirty="0"/>
              <a:t>Why I Like </a:t>
            </a:r>
            <a:r>
              <a:rPr lang="en-US" b="1" dirty="0" err="1"/>
              <a:t>Linkin</a:t>
            </a:r>
            <a:r>
              <a:rPr lang="en-US" b="1" dirty="0"/>
              <a:t> Park</a:t>
            </a:r>
          </a:p>
        </p:txBody>
      </p:sp>
      <p:sp>
        <p:nvSpPr>
          <p:cNvPr id="3" name="Content Placeholder 2"/>
          <p:cNvSpPr>
            <a:spLocks noGrp="1"/>
          </p:cNvSpPr>
          <p:nvPr>
            <p:ph idx="1"/>
          </p:nvPr>
        </p:nvSpPr>
        <p:spPr>
          <a:xfrm>
            <a:off x="1295400" y="990600"/>
            <a:ext cx="7620000" cy="5638800"/>
          </a:xfrm>
        </p:spPr>
        <p:txBody>
          <a:bodyPr>
            <a:normAutofit/>
          </a:bodyPr>
          <a:lstStyle/>
          <a:p>
            <a:r>
              <a:rPr lang="en-US" sz="2400" dirty="0"/>
              <a:t>Their songs address important issues rarely talked about by society e.g. mental health.</a:t>
            </a:r>
          </a:p>
          <a:p>
            <a:r>
              <a:rPr lang="en-US" sz="2400" dirty="0"/>
              <a:t> Their ability to evolve and adapt to contemporary music styles e.g. in the song “Heavy”.</a:t>
            </a:r>
          </a:p>
          <a:p>
            <a:r>
              <a:rPr lang="en-US" sz="2400" dirty="0"/>
              <a:t> Logic-based and meaningful lyrics.</a:t>
            </a:r>
          </a:p>
          <a:p>
            <a:r>
              <a:rPr lang="en-US" sz="2400" dirty="0"/>
              <a:t> I can relate to the message in their songs e.g. the feeling of sadness due to toxic relationships in the song “In The End”.</a:t>
            </a:r>
          </a:p>
          <a:p>
            <a:r>
              <a:rPr lang="en-US" sz="2400" dirty="0"/>
              <a:t> Symbolic nature of their music videos makes them more entertaining e.g. “Numb” music video.</a:t>
            </a:r>
          </a:p>
        </p:txBody>
      </p:sp>
    </p:spTree>
    <p:extLst>
      <p:ext uri="{BB962C8B-B14F-4D97-AF65-F5344CB8AC3E}">
        <p14:creationId xmlns:p14="http://schemas.microsoft.com/office/powerpoint/2010/main" val="2735172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391400" cy="609600"/>
          </a:xfrm>
        </p:spPr>
        <p:txBody>
          <a:bodyPr>
            <a:normAutofit fontScale="90000"/>
          </a:bodyPr>
          <a:lstStyle/>
          <a:p>
            <a:pPr algn="ctr"/>
            <a:r>
              <a:rPr lang="en-US" b="1" dirty="0">
                <a:solidFill>
                  <a:srgbClr val="002060"/>
                </a:solidFill>
              </a:rPr>
              <a:t>References</a:t>
            </a:r>
          </a:p>
        </p:txBody>
      </p:sp>
      <p:sp>
        <p:nvSpPr>
          <p:cNvPr id="3" name="Content Placeholder 2"/>
          <p:cNvSpPr>
            <a:spLocks noGrp="1"/>
          </p:cNvSpPr>
          <p:nvPr>
            <p:ph idx="1"/>
          </p:nvPr>
        </p:nvSpPr>
        <p:spPr>
          <a:xfrm>
            <a:off x="1295400" y="1066800"/>
            <a:ext cx="7391400" cy="5562600"/>
          </a:xfrm>
        </p:spPr>
        <p:txBody>
          <a:bodyPr>
            <a:normAutofit/>
          </a:bodyPr>
          <a:lstStyle/>
          <a:p>
            <a:r>
              <a:rPr lang="en-US" sz="2000" dirty="0" err="1"/>
              <a:t>Lipshutz</a:t>
            </a:r>
            <a:r>
              <a:rPr lang="en-US" sz="2000" dirty="0"/>
              <a:t>, J.(2017). The Words, Sound &amp; Legacy of Chester Bennington. </a:t>
            </a:r>
            <a:r>
              <a:rPr lang="en-US" sz="2000" i="1" dirty="0"/>
              <a:t>Billboard</a:t>
            </a:r>
            <a:r>
              <a:rPr lang="en-US" sz="2000" dirty="0"/>
              <a:t>. </a:t>
            </a:r>
            <a:r>
              <a:rPr lang="en-US" sz="2000" dirty="0">
                <a:solidFill>
                  <a:srgbClr val="00B0F0"/>
                </a:solidFill>
                <a:hlinkClick r:id="rId2">
                  <a:extLst>
                    <a:ext uri="{A12FA001-AC4F-418D-AE19-62706E023703}">
                      <ahyp:hlinkClr xmlns:ahyp="http://schemas.microsoft.com/office/drawing/2018/hyperlinkcolor" val="tx"/>
                    </a:ext>
                  </a:extLst>
                </a:hlinkClick>
              </a:rPr>
              <a:t>https://www.billboard.com/articles/columns/rock/7873867/chester-bennington-death-linkin-park-legacy/</a:t>
            </a:r>
            <a:endParaRPr lang="en-US" sz="2000" dirty="0">
              <a:solidFill>
                <a:srgbClr val="00B0F0"/>
              </a:solidFill>
            </a:endParaRPr>
          </a:p>
          <a:p>
            <a:r>
              <a:rPr lang="en-US" sz="2000" dirty="0"/>
              <a:t> </a:t>
            </a:r>
            <a:r>
              <a:rPr lang="en-US" sz="2000" dirty="0" err="1"/>
              <a:t>Linkin</a:t>
            </a:r>
            <a:r>
              <a:rPr lang="en-US" sz="2000" dirty="0"/>
              <a:t> Park "Heavy" Official Lyrics &amp; Meaning | Verified. (May 17, 2017). Genius [YouTube channel]. Retrieved from </a:t>
            </a:r>
            <a:r>
              <a:rPr lang="en-US" sz="2000" dirty="0">
                <a:solidFill>
                  <a:srgbClr val="00B0F0"/>
                </a:solidFill>
                <a:hlinkClick r:id="rId3">
                  <a:extLst>
                    <a:ext uri="{A12FA001-AC4F-418D-AE19-62706E023703}">
                      <ahyp:hlinkClr xmlns:ahyp="http://schemas.microsoft.com/office/drawing/2018/hyperlinkcolor" val="tx"/>
                    </a:ext>
                  </a:extLst>
                </a:hlinkClick>
              </a:rPr>
              <a:t>https://www.youtube.com/watch?v=tk_QSe1gnDQ</a:t>
            </a:r>
            <a:endParaRPr lang="en-US" sz="2000" dirty="0">
              <a:solidFill>
                <a:srgbClr val="00B0F0"/>
              </a:solidFill>
            </a:endParaRPr>
          </a:p>
          <a:p>
            <a:r>
              <a:rPr lang="en-US" sz="2000" dirty="0"/>
              <a:t> Hayden, S. (2017). </a:t>
            </a:r>
            <a:r>
              <a:rPr lang="en-US" sz="2000" dirty="0" err="1"/>
              <a:t>Linkin</a:t>
            </a:r>
            <a:r>
              <a:rPr lang="en-US" sz="2000" dirty="0"/>
              <a:t> Park’s Chester Bennington Was A Rock Star At A Time When Rock Stars Were Rare. </a:t>
            </a:r>
            <a:r>
              <a:rPr lang="en-US" sz="2000" i="1" dirty="0" err="1"/>
              <a:t>Uproxx</a:t>
            </a:r>
            <a:r>
              <a:rPr lang="en-US" sz="2000" dirty="0"/>
              <a:t>. </a:t>
            </a:r>
            <a:r>
              <a:rPr lang="en-US" sz="2000" dirty="0">
                <a:solidFill>
                  <a:srgbClr val="00B0F0"/>
                </a:solidFill>
                <a:hlinkClick r:id="rId4">
                  <a:extLst>
                    <a:ext uri="{A12FA001-AC4F-418D-AE19-62706E023703}">
                      <ahyp:hlinkClr xmlns:ahyp="http://schemas.microsoft.com/office/drawing/2018/hyperlinkcolor" val="tx"/>
                    </a:ext>
                  </a:extLst>
                </a:hlinkClick>
              </a:rPr>
              <a:t>https://uproxx.com/music/linkin-park-chester-bennington-obituary-legacy/</a:t>
            </a:r>
            <a:endParaRPr lang="en-US" sz="2000" dirty="0">
              <a:solidFill>
                <a:srgbClr val="00B0F0"/>
              </a:solidFill>
            </a:endParaRPr>
          </a:p>
          <a:p>
            <a:r>
              <a:rPr lang="en-US" sz="2000" dirty="0"/>
              <a:t> Heavy (Official Video) - </a:t>
            </a:r>
            <a:r>
              <a:rPr lang="en-US" sz="2000" dirty="0" err="1"/>
              <a:t>Linkin</a:t>
            </a:r>
            <a:r>
              <a:rPr lang="en-US" sz="2000" dirty="0"/>
              <a:t> Park (feat. </a:t>
            </a:r>
            <a:r>
              <a:rPr lang="en-US" sz="2000" dirty="0" err="1"/>
              <a:t>Kiiara</a:t>
            </a:r>
            <a:r>
              <a:rPr lang="en-US" sz="2000" dirty="0"/>
              <a:t>). (Mar 9, 2017). </a:t>
            </a:r>
            <a:r>
              <a:rPr lang="en-US" sz="2000" i="1" dirty="0" err="1"/>
              <a:t>Linkin</a:t>
            </a:r>
            <a:r>
              <a:rPr lang="en-US" sz="2000" i="1" dirty="0"/>
              <a:t> Park</a:t>
            </a:r>
            <a:r>
              <a:rPr lang="en-US" sz="2000" dirty="0"/>
              <a:t>. Retrieved from </a:t>
            </a:r>
            <a:r>
              <a:rPr lang="en-US" sz="2000" dirty="0">
                <a:solidFill>
                  <a:srgbClr val="00B0F0"/>
                </a:solidFill>
                <a:hlinkClick r:id="rId5">
                  <a:extLst>
                    <a:ext uri="{A12FA001-AC4F-418D-AE19-62706E023703}">
                      <ahyp:hlinkClr xmlns:ahyp="http://schemas.microsoft.com/office/drawing/2018/hyperlinkcolor" val="tx"/>
                    </a:ext>
                  </a:extLst>
                </a:hlinkClick>
              </a:rPr>
              <a:t>https://www.youtube.com/watch?v=5dmQ3QWpy1Q</a:t>
            </a:r>
            <a:endParaRPr lang="en-US" sz="2000" dirty="0">
              <a:solidFill>
                <a:srgbClr val="00B0F0"/>
              </a:solidFill>
            </a:endParaRPr>
          </a:p>
          <a:p>
            <a:endParaRPr lang="en-US" sz="2000" dirty="0"/>
          </a:p>
          <a:p>
            <a:endParaRPr lang="en-US" sz="2000" dirty="0"/>
          </a:p>
          <a:p>
            <a:pPr marL="0" indent="0">
              <a:buNone/>
            </a:pPr>
            <a:endParaRPr lang="en-US" sz="2000" dirty="0"/>
          </a:p>
          <a:p>
            <a:pPr marL="0" indent="0">
              <a:buNone/>
            </a:pPr>
            <a:endParaRPr lang="en-US" sz="2000" dirty="0"/>
          </a:p>
          <a:p>
            <a:endParaRPr lang="en-US" sz="2000" dirty="0"/>
          </a:p>
          <a:p>
            <a:endParaRPr lang="en-US" sz="2000" dirty="0"/>
          </a:p>
        </p:txBody>
      </p:sp>
    </p:spTree>
    <p:extLst>
      <p:ext uri="{BB962C8B-B14F-4D97-AF65-F5344CB8AC3E}">
        <p14:creationId xmlns:p14="http://schemas.microsoft.com/office/powerpoint/2010/main" val="2567717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246434" cy="457200"/>
          </a:xfrm>
        </p:spPr>
        <p:txBody>
          <a:bodyPr>
            <a:normAutofit fontScale="90000"/>
          </a:bodyPr>
          <a:lstStyle/>
          <a:p>
            <a:pPr algn="ctr"/>
            <a:r>
              <a:rPr lang="en-US" b="1" dirty="0"/>
              <a:t>Continued…. References</a:t>
            </a:r>
          </a:p>
        </p:txBody>
      </p:sp>
      <p:sp>
        <p:nvSpPr>
          <p:cNvPr id="3" name="Content Placeholder 2"/>
          <p:cNvSpPr>
            <a:spLocks noGrp="1"/>
          </p:cNvSpPr>
          <p:nvPr>
            <p:ph idx="1"/>
          </p:nvPr>
        </p:nvSpPr>
        <p:spPr>
          <a:xfrm>
            <a:off x="1371600" y="1219200"/>
            <a:ext cx="7239000" cy="5486400"/>
          </a:xfrm>
        </p:spPr>
        <p:txBody>
          <a:bodyPr>
            <a:normAutofit/>
          </a:bodyPr>
          <a:lstStyle/>
          <a:p>
            <a:r>
              <a:rPr lang="en-US" sz="2000" dirty="0"/>
              <a:t>  In The End (Official HD Video) - </a:t>
            </a:r>
            <a:r>
              <a:rPr lang="en-US" sz="2000" dirty="0" err="1"/>
              <a:t>Linkin</a:t>
            </a:r>
            <a:r>
              <a:rPr lang="en-US" sz="2000" dirty="0"/>
              <a:t> Park. (Oct 26, 2009). </a:t>
            </a:r>
            <a:r>
              <a:rPr lang="en-US" sz="2000" i="1" dirty="0" err="1"/>
              <a:t>Linkin</a:t>
            </a:r>
            <a:r>
              <a:rPr lang="en-US" sz="2000" i="1" dirty="0"/>
              <a:t> Park</a:t>
            </a:r>
            <a:r>
              <a:rPr lang="en-US" sz="2000" dirty="0"/>
              <a:t>. Retrieved from </a:t>
            </a:r>
            <a:r>
              <a:rPr lang="en-US" sz="2000" dirty="0">
                <a:solidFill>
                  <a:srgbClr val="00B0F0"/>
                </a:solidFill>
                <a:hlinkClick r:id="rId2">
                  <a:extLst>
                    <a:ext uri="{A12FA001-AC4F-418D-AE19-62706E023703}">
                      <ahyp:hlinkClr xmlns:ahyp="http://schemas.microsoft.com/office/drawing/2018/hyperlinkcolor" val="tx"/>
                    </a:ext>
                  </a:extLst>
                </a:hlinkClick>
              </a:rPr>
              <a:t>https://www.youtube.com/watch?v=eVTXPUF4Oz4</a:t>
            </a:r>
            <a:endParaRPr lang="en-US" sz="2000" dirty="0">
              <a:solidFill>
                <a:srgbClr val="00B0F0"/>
              </a:solidFill>
            </a:endParaRPr>
          </a:p>
          <a:p>
            <a:r>
              <a:rPr lang="en-US" sz="2000" dirty="0"/>
              <a:t> </a:t>
            </a:r>
            <a:r>
              <a:rPr lang="en-US" sz="2000" dirty="0">
                <a:solidFill>
                  <a:srgbClr val="00B0F0"/>
                </a:solidFill>
                <a:hlinkClick r:id="rId3">
                  <a:extLst>
                    <a:ext uri="{A12FA001-AC4F-418D-AE19-62706E023703}">
                      <ahyp:hlinkClr xmlns:ahyp="http://schemas.microsoft.com/office/drawing/2018/hyperlinkcolor" val="tx"/>
                    </a:ext>
                  </a:extLst>
                </a:hlinkClick>
              </a:rPr>
              <a:t>https://www.songmeaningsandfacts.com/linkin-parks-numb-lyrics-meaning/</a:t>
            </a:r>
            <a:endParaRPr lang="en-US" sz="2000" dirty="0">
              <a:solidFill>
                <a:srgbClr val="00B0F0"/>
              </a:solidFill>
            </a:endParaRPr>
          </a:p>
          <a:p>
            <a:r>
              <a:rPr lang="en-US" sz="2000" dirty="0"/>
              <a:t>Polson, J. (2016). How The Beatles Changed Music And Music History. </a:t>
            </a:r>
            <a:r>
              <a:rPr lang="en-US" sz="2000" i="1" dirty="0"/>
              <a:t>Science Leadership Academy</a:t>
            </a:r>
            <a:r>
              <a:rPr lang="en-US" sz="2000" dirty="0"/>
              <a:t>. </a:t>
            </a:r>
            <a:r>
              <a:rPr lang="en-US" sz="2000" dirty="0">
                <a:solidFill>
                  <a:srgbClr val="00B0F0"/>
                </a:solidFill>
                <a:hlinkClick r:id="rId4">
                  <a:extLst>
                    <a:ext uri="{A12FA001-AC4F-418D-AE19-62706E023703}">
                      <ahyp:hlinkClr xmlns:ahyp="http://schemas.microsoft.com/office/drawing/2018/hyperlinkcolor" val="tx"/>
                    </a:ext>
                  </a:extLst>
                </a:hlinkClick>
              </a:rPr>
              <a:t>https://scienceleadership.org/blog/how_the_beatles_changed_music_and_music_history--by--jamie_poslon#:~:text=The%20Beatles%20changed%20music%20as,they%20had%20so%20much%20content</a:t>
            </a:r>
            <a:r>
              <a:rPr lang="en-US" sz="2000" dirty="0"/>
              <a:t>.</a:t>
            </a:r>
          </a:p>
          <a:p>
            <a:r>
              <a:rPr lang="en-US" sz="2000" dirty="0"/>
              <a:t> SMF (2019). “Heavy” by </a:t>
            </a:r>
            <a:r>
              <a:rPr lang="en-US" sz="2000" dirty="0" err="1"/>
              <a:t>Linkin</a:t>
            </a:r>
            <a:r>
              <a:rPr lang="en-US" sz="2000" dirty="0"/>
              <a:t> Park (ft. </a:t>
            </a:r>
            <a:r>
              <a:rPr lang="en-US" sz="2000" dirty="0" err="1"/>
              <a:t>Kiiara</a:t>
            </a:r>
            <a:r>
              <a:rPr lang="en-US" sz="2000" dirty="0"/>
              <a:t>) . </a:t>
            </a:r>
            <a:r>
              <a:rPr lang="en-US" sz="2000" i="1" dirty="0" err="1"/>
              <a:t>Songmeaningandfacts</a:t>
            </a:r>
            <a:r>
              <a:rPr lang="en-US" sz="2000" i="1" dirty="0"/>
              <a:t> </a:t>
            </a:r>
            <a:r>
              <a:rPr lang="en-US" sz="2000" dirty="0">
                <a:solidFill>
                  <a:srgbClr val="00B0F0"/>
                </a:solidFill>
                <a:hlinkClick r:id="rId5">
                  <a:extLst>
                    <a:ext uri="{A12FA001-AC4F-418D-AE19-62706E023703}">
                      <ahyp:hlinkClr xmlns:ahyp="http://schemas.microsoft.com/office/drawing/2018/hyperlinkcolor" val="tx"/>
                    </a:ext>
                  </a:extLst>
                </a:hlinkClick>
              </a:rPr>
              <a:t>https://www.songmeaningsandfacts.com/heavy-by-linkin-park-ft-kiiara/</a:t>
            </a:r>
            <a:endParaRPr lang="en-US" sz="2000" dirty="0">
              <a:solidFill>
                <a:srgbClr val="00B0F0"/>
              </a:solidFill>
            </a:endParaRPr>
          </a:p>
          <a:p>
            <a:endParaRPr lang="en-US" sz="2000" dirty="0"/>
          </a:p>
          <a:p>
            <a:endParaRPr lang="en-US" sz="2000" dirty="0"/>
          </a:p>
          <a:p>
            <a:endParaRPr lang="en-US" sz="2000" dirty="0"/>
          </a:p>
        </p:txBody>
      </p:sp>
    </p:spTree>
    <p:extLst>
      <p:ext uri="{BB962C8B-B14F-4D97-AF65-F5344CB8AC3E}">
        <p14:creationId xmlns:p14="http://schemas.microsoft.com/office/powerpoint/2010/main" val="265227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391400" cy="762000"/>
          </a:xfrm>
        </p:spPr>
        <p:txBody>
          <a:bodyPr/>
          <a:lstStyle/>
          <a:p>
            <a:pPr algn="ctr"/>
            <a:r>
              <a:rPr lang="en-US" b="1" dirty="0">
                <a:solidFill>
                  <a:srgbClr val="002060"/>
                </a:solidFill>
              </a:rPr>
              <a:t>Introduction</a:t>
            </a:r>
          </a:p>
        </p:txBody>
      </p:sp>
      <p:sp>
        <p:nvSpPr>
          <p:cNvPr id="3" name="Content Placeholder 2"/>
          <p:cNvSpPr>
            <a:spLocks noGrp="1"/>
          </p:cNvSpPr>
          <p:nvPr>
            <p:ph idx="1"/>
          </p:nvPr>
        </p:nvSpPr>
        <p:spPr>
          <a:xfrm>
            <a:off x="1524000" y="1143000"/>
            <a:ext cx="7162800" cy="4983163"/>
          </a:xfrm>
        </p:spPr>
        <p:txBody>
          <a:bodyPr>
            <a:normAutofit/>
          </a:bodyPr>
          <a:lstStyle/>
          <a:p>
            <a:pPr marL="0" indent="0">
              <a:buNone/>
            </a:pPr>
            <a:r>
              <a:rPr lang="en-US" sz="2000" dirty="0"/>
              <a:t>This presentation explores the </a:t>
            </a:r>
            <a:r>
              <a:rPr lang="en-US" sz="2000" dirty="0" err="1"/>
              <a:t>Linkin</a:t>
            </a:r>
            <a:r>
              <a:rPr lang="en-US" sz="2000" dirty="0"/>
              <a:t> Park Music Band and covers the following areas in regard to the band:</a:t>
            </a:r>
          </a:p>
          <a:p>
            <a:pPr lvl="1"/>
            <a:r>
              <a:rPr lang="en-US" sz="2000" dirty="0"/>
              <a:t>History of </a:t>
            </a:r>
            <a:r>
              <a:rPr lang="en-US" sz="2000" dirty="0" err="1"/>
              <a:t>Linkin</a:t>
            </a:r>
            <a:r>
              <a:rPr lang="en-US" sz="2000" dirty="0"/>
              <a:t> Park</a:t>
            </a:r>
          </a:p>
          <a:p>
            <a:pPr lvl="1"/>
            <a:r>
              <a:rPr lang="en-US" sz="2000" dirty="0"/>
              <a:t> </a:t>
            </a:r>
            <a:r>
              <a:rPr lang="en-US" sz="2000" dirty="0" err="1"/>
              <a:t>Linkin</a:t>
            </a:r>
            <a:r>
              <a:rPr lang="en-US" sz="2000" dirty="0"/>
              <a:t> Park’s musical style</a:t>
            </a:r>
          </a:p>
          <a:p>
            <a:pPr lvl="1"/>
            <a:r>
              <a:rPr lang="en-US" sz="2000" dirty="0"/>
              <a:t> Influence of the Beatles on </a:t>
            </a:r>
            <a:r>
              <a:rPr lang="en-US" sz="2000" dirty="0" err="1"/>
              <a:t>Linkin</a:t>
            </a:r>
            <a:r>
              <a:rPr lang="en-US" sz="2000" dirty="0"/>
              <a:t> Park</a:t>
            </a:r>
          </a:p>
          <a:p>
            <a:pPr lvl="1"/>
            <a:r>
              <a:rPr lang="en-US" sz="2000" dirty="0"/>
              <a:t> </a:t>
            </a:r>
            <a:r>
              <a:rPr lang="en-US" sz="2000" dirty="0" err="1"/>
              <a:t>Linkin</a:t>
            </a:r>
            <a:r>
              <a:rPr lang="en-US" sz="2000" dirty="0"/>
              <a:t> Park’s influence</a:t>
            </a:r>
          </a:p>
          <a:p>
            <a:pPr lvl="1"/>
            <a:r>
              <a:rPr lang="en-US" sz="2000" dirty="0"/>
              <a:t> Numb</a:t>
            </a:r>
          </a:p>
          <a:p>
            <a:pPr lvl="1"/>
            <a:r>
              <a:rPr lang="en-US" sz="2000" dirty="0"/>
              <a:t> In The End</a:t>
            </a:r>
          </a:p>
          <a:p>
            <a:pPr lvl="1"/>
            <a:r>
              <a:rPr lang="en-US" sz="2000" dirty="0"/>
              <a:t> Heavy</a:t>
            </a:r>
          </a:p>
          <a:p>
            <a:pPr lvl="1"/>
            <a:r>
              <a:rPr lang="en-US" sz="2000" dirty="0"/>
              <a:t> Personal opinion of </a:t>
            </a:r>
            <a:r>
              <a:rPr lang="en-US" sz="2000" dirty="0" err="1"/>
              <a:t>Linkin</a:t>
            </a:r>
            <a:r>
              <a:rPr lang="en-US" sz="2000" dirty="0"/>
              <a:t> Park</a:t>
            </a:r>
          </a:p>
          <a:p>
            <a:pPr lvl="1"/>
            <a:r>
              <a:rPr lang="en-US" sz="2000" dirty="0"/>
              <a:t> Why I like </a:t>
            </a:r>
            <a:r>
              <a:rPr lang="en-US" sz="2000" dirty="0" err="1"/>
              <a:t>Linkin</a:t>
            </a:r>
            <a:r>
              <a:rPr lang="en-US" sz="2000" dirty="0"/>
              <a:t> Park</a:t>
            </a:r>
          </a:p>
        </p:txBody>
      </p:sp>
    </p:spTree>
    <p:extLst>
      <p:ext uri="{BB962C8B-B14F-4D97-AF65-F5344CB8AC3E}">
        <p14:creationId xmlns:p14="http://schemas.microsoft.com/office/powerpoint/2010/main" val="285678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457200"/>
          </a:xfrm>
        </p:spPr>
        <p:txBody>
          <a:bodyPr>
            <a:normAutofit fontScale="90000"/>
          </a:bodyPr>
          <a:lstStyle/>
          <a:p>
            <a:pPr algn="ctr"/>
            <a:r>
              <a:rPr lang="en-US" b="1" dirty="0">
                <a:solidFill>
                  <a:srgbClr val="002060"/>
                </a:solidFill>
              </a:rPr>
              <a:t>History of </a:t>
            </a:r>
            <a:r>
              <a:rPr lang="en-US" b="1" dirty="0" err="1">
                <a:solidFill>
                  <a:srgbClr val="002060"/>
                </a:solidFill>
              </a:rPr>
              <a:t>Linkin</a:t>
            </a:r>
            <a:r>
              <a:rPr lang="en-US" b="1" dirty="0">
                <a:solidFill>
                  <a:srgbClr val="002060"/>
                </a:solidFill>
              </a:rPr>
              <a:t> Park</a:t>
            </a:r>
          </a:p>
        </p:txBody>
      </p:sp>
      <p:sp>
        <p:nvSpPr>
          <p:cNvPr id="3" name="Content Placeholder 2"/>
          <p:cNvSpPr>
            <a:spLocks noGrp="1"/>
          </p:cNvSpPr>
          <p:nvPr>
            <p:ph idx="1"/>
          </p:nvPr>
        </p:nvSpPr>
        <p:spPr>
          <a:xfrm>
            <a:off x="1295400" y="609600"/>
            <a:ext cx="7772400" cy="6172200"/>
          </a:xfrm>
        </p:spPr>
        <p:txBody>
          <a:bodyPr>
            <a:normAutofit/>
          </a:bodyPr>
          <a:lstStyle/>
          <a:p>
            <a:r>
              <a:rPr lang="en-US" sz="2000" dirty="0"/>
              <a:t>Established in 1996 in Agoura Hills, California (Los Angeles). </a:t>
            </a:r>
          </a:p>
          <a:p>
            <a:r>
              <a:rPr lang="en-US" sz="2000" dirty="0"/>
              <a:t> The Band was created by 3 founding members: Mike Shinoda, Rob Bourdon, and Brad </a:t>
            </a:r>
            <a:r>
              <a:rPr lang="en-US" sz="2000" dirty="0" err="1"/>
              <a:t>Delson</a:t>
            </a:r>
            <a:r>
              <a:rPr lang="en-US" sz="2000" dirty="0"/>
              <a:t>. </a:t>
            </a:r>
          </a:p>
          <a:p>
            <a:r>
              <a:rPr lang="en-US" sz="2000" dirty="0"/>
              <a:t> Currently has 8 members.</a:t>
            </a:r>
          </a:p>
          <a:p>
            <a:r>
              <a:rPr lang="en-US" sz="2000" dirty="0"/>
              <a:t> Made 12 video albums, 7 studio albums, 3 live albums and 2 remix albums.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95600"/>
            <a:ext cx="6858000" cy="370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036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609600"/>
          </a:xfrm>
        </p:spPr>
        <p:txBody>
          <a:bodyPr>
            <a:normAutofit fontScale="90000"/>
          </a:bodyPr>
          <a:lstStyle/>
          <a:p>
            <a:pPr algn="ctr"/>
            <a:r>
              <a:rPr lang="en-US" b="1" dirty="0">
                <a:solidFill>
                  <a:srgbClr val="002060"/>
                </a:solidFill>
              </a:rPr>
              <a:t> </a:t>
            </a:r>
            <a:r>
              <a:rPr lang="en-US" b="1" dirty="0" err="1">
                <a:solidFill>
                  <a:srgbClr val="002060"/>
                </a:solidFill>
              </a:rPr>
              <a:t>Linkin</a:t>
            </a:r>
            <a:r>
              <a:rPr lang="en-US" b="1" dirty="0">
                <a:solidFill>
                  <a:srgbClr val="002060"/>
                </a:solidFill>
              </a:rPr>
              <a:t> Park’s Musical Style</a:t>
            </a:r>
          </a:p>
        </p:txBody>
      </p:sp>
      <p:sp>
        <p:nvSpPr>
          <p:cNvPr id="3" name="Content Placeholder 2"/>
          <p:cNvSpPr>
            <a:spLocks noGrp="1"/>
          </p:cNvSpPr>
          <p:nvPr>
            <p:ph idx="1"/>
          </p:nvPr>
        </p:nvSpPr>
        <p:spPr>
          <a:xfrm>
            <a:off x="1447800" y="914400"/>
            <a:ext cx="7239000" cy="5943600"/>
          </a:xfrm>
        </p:spPr>
        <p:txBody>
          <a:bodyPr>
            <a:normAutofit/>
          </a:bodyPr>
          <a:lstStyle/>
          <a:p>
            <a:r>
              <a:rPr lang="en-US" sz="2000" dirty="0"/>
              <a:t> Began as a heavy metal band</a:t>
            </a:r>
          </a:p>
          <a:p>
            <a:r>
              <a:rPr lang="en-US" sz="2000" dirty="0"/>
              <a:t>The genre of music that they preformed was usually a mix of alt-rock, nu-metal, and rap rock</a:t>
            </a:r>
          </a:p>
          <a:p>
            <a:r>
              <a:rPr lang="en-US" sz="2000" dirty="0"/>
              <a:t> Most of their music is about pain</a:t>
            </a:r>
          </a:p>
          <a:p>
            <a:r>
              <a:rPr lang="en-US" sz="2000" dirty="0"/>
              <a:t> Experimented with instruments and other genres of music such as hip hop </a:t>
            </a:r>
          </a:p>
          <a:p>
            <a:r>
              <a:rPr lang="en-US" sz="2000" dirty="0"/>
              <a:t> Incorporated electronic music in their style as part of adapting to contemporary music.</a:t>
            </a:r>
          </a:p>
          <a:p>
            <a:r>
              <a:rPr lang="en-US" sz="2000" dirty="0"/>
              <a:t> Also ventured into pop inspired music.</a:t>
            </a:r>
          </a:p>
          <a:p>
            <a:r>
              <a:rPr lang="en-US" sz="2000" dirty="0"/>
              <a:t>  Live album, rap metal, instrumentals, remix albums.</a:t>
            </a:r>
          </a:p>
          <a:p>
            <a:endParaRPr lang="en-US" sz="2000" dirty="0"/>
          </a:p>
        </p:txBody>
      </p:sp>
    </p:spTree>
    <p:extLst>
      <p:ext uri="{BB962C8B-B14F-4D97-AF65-F5344CB8AC3E}">
        <p14:creationId xmlns:p14="http://schemas.microsoft.com/office/powerpoint/2010/main" val="310180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391400" cy="616528"/>
          </a:xfrm>
        </p:spPr>
        <p:txBody>
          <a:bodyPr>
            <a:normAutofit fontScale="90000"/>
          </a:bodyPr>
          <a:lstStyle/>
          <a:p>
            <a:pPr algn="ctr"/>
            <a:r>
              <a:rPr lang="en-US" b="1" dirty="0">
                <a:solidFill>
                  <a:srgbClr val="002060"/>
                </a:solidFill>
              </a:rPr>
              <a:t>The Beatles’ Influence on </a:t>
            </a:r>
            <a:r>
              <a:rPr lang="en-US" b="1" dirty="0" err="1">
                <a:solidFill>
                  <a:srgbClr val="002060"/>
                </a:solidFill>
              </a:rPr>
              <a:t>Linkin</a:t>
            </a:r>
            <a:r>
              <a:rPr lang="en-US" b="1" dirty="0">
                <a:solidFill>
                  <a:srgbClr val="002060"/>
                </a:solidFill>
              </a:rPr>
              <a:t> Park</a:t>
            </a:r>
          </a:p>
        </p:txBody>
      </p:sp>
      <p:sp>
        <p:nvSpPr>
          <p:cNvPr id="3" name="Content Placeholder 2"/>
          <p:cNvSpPr>
            <a:spLocks noGrp="1"/>
          </p:cNvSpPr>
          <p:nvPr>
            <p:ph idx="1"/>
          </p:nvPr>
        </p:nvSpPr>
        <p:spPr>
          <a:xfrm>
            <a:off x="1295400" y="838200"/>
            <a:ext cx="7543800" cy="5867400"/>
          </a:xfrm>
        </p:spPr>
        <p:txBody>
          <a:bodyPr>
            <a:normAutofit/>
          </a:bodyPr>
          <a:lstStyle/>
          <a:p>
            <a:r>
              <a:rPr lang="en-US" sz="2000" dirty="0"/>
              <a:t> English rock band formed in Liverpool in 1960</a:t>
            </a:r>
          </a:p>
          <a:p>
            <a:r>
              <a:rPr lang="en-US" sz="2000" dirty="0"/>
              <a:t> </a:t>
            </a:r>
            <a:r>
              <a:rPr lang="en-US" sz="2000" dirty="0" err="1"/>
              <a:t>Fomed</a:t>
            </a:r>
            <a:r>
              <a:rPr lang="en-US" sz="2000" dirty="0"/>
              <a:t> by John Lennon, Paul McCartney, George Harrison and </a:t>
            </a:r>
            <a:r>
              <a:rPr lang="en-US" sz="2000" dirty="0" err="1"/>
              <a:t>Ringo</a:t>
            </a:r>
            <a:r>
              <a:rPr lang="en-US" sz="2000" dirty="0"/>
              <a:t> Starr.</a:t>
            </a:r>
          </a:p>
          <a:p>
            <a:r>
              <a:rPr lang="en-US" sz="2000" dirty="0"/>
              <a:t>Experimented with different types of genres of music and with instruments.</a:t>
            </a:r>
          </a:p>
          <a:p>
            <a:r>
              <a:rPr lang="en-US" sz="2000" dirty="0"/>
              <a:t>The Beatles influenced </a:t>
            </a:r>
            <a:r>
              <a:rPr lang="en-US" sz="2000" dirty="0" err="1"/>
              <a:t>Linkin</a:t>
            </a:r>
            <a:r>
              <a:rPr lang="en-US" sz="2000" dirty="0"/>
              <a:t> Park to blend different music genres.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429000"/>
            <a:ext cx="708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909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a:bodyPr>
          <a:lstStyle/>
          <a:p>
            <a:pPr algn="ctr"/>
            <a:r>
              <a:rPr lang="en-US" sz="3200" b="1" dirty="0" err="1">
                <a:solidFill>
                  <a:srgbClr val="002060"/>
                </a:solidFill>
              </a:rPr>
              <a:t>Linkin</a:t>
            </a:r>
            <a:r>
              <a:rPr lang="en-US" sz="3200" b="1" dirty="0">
                <a:solidFill>
                  <a:srgbClr val="002060"/>
                </a:solidFill>
              </a:rPr>
              <a:t> Park’s Influence</a:t>
            </a:r>
          </a:p>
        </p:txBody>
      </p:sp>
      <p:sp>
        <p:nvSpPr>
          <p:cNvPr id="3" name="Content Placeholder 2"/>
          <p:cNvSpPr>
            <a:spLocks noGrp="1"/>
          </p:cNvSpPr>
          <p:nvPr>
            <p:ph idx="1"/>
          </p:nvPr>
        </p:nvSpPr>
        <p:spPr>
          <a:xfrm>
            <a:off x="1371600" y="914400"/>
            <a:ext cx="7543800" cy="5715000"/>
          </a:xfrm>
        </p:spPr>
        <p:txBody>
          <a:bodyPr>
            <a:normAutofit/>
          </a:bodyPr>
          <a:lstStyle/>
          <a:p>
            <a:r>
              <a:rPr lang="en-US" sz="2000" dirty="0"/>
              <a:t>Credited for bringing interest back to punk rock in the 90's</a:t>
            </a:r>
          </a:p>
          <a:p>
            <a:r>
              <a:rPr lang="en-US" sz="2000" dirty="0"/>
              <a:t> Emerged at a time when major metal rock bands were dysfunctional</a:t>
            </a:r>
          </a:p>
          <a:p>
            <a:r>
              <a:rPr lang="en-US" sz="2000" dirty="0"/>
              <a:t> Revived Nu-metal rock scene after its downfall </a:t>
            </a:r>
          </a:p>
          <a:p>
            <a:r>
              <a:rPr lang="en-US" sz="2000" dirty="0"/>
              <a:t> Created new profile for rock-stars different from the typical rock-star profile at the time</a:t>
            </a:r>
          </a:p>
          <a:p>
            <a:r>
              <a:rPr lang="en-US" sz="2000" dirty="0"/>
              <a:t> Blended rock with other music genres such as hip hop and electronic music.</a:t>
            </a:r>
          </a:p>
        </p:txBody>
      </p:sp>
      <p:pic>
        <p:nvPicPr>
          <p:cNvPr id="4" name="Picture 3">
            <a:extLst>
              <a:ext uri="{FF2B5EF4-FFF2-40B4-BE49-F238E27FC236}">
                <a16:creationId xmlns:a16="http://schemas.microsoft.com/office/drawing/2014/main" id="{2D160FD5-4825-45D1-9DD5-C7E4A6FB182A}"/>
              </a:ext>
            </a:extLst>
          </p:cNvPr>
          <p:cNvPicPr>
            <a:picLocks noChangeAspect="1"/>
          </p:cNvPicPr>
          <p:nvPr/>
        </p:nvPicPr>
        <p:blipFill>
          <a:blip r:embed="rId3"/>
          <a:stretch>
            <a:fillRect/>
          </a:stretch>
        </p:blipFill>
        <p:spPr>
          <a:xfrm>
            <a:off x="3962400" y="4191000"/>
            <a:ext cx="4724400" cy="2514600"/>
          </a:xfrm>
          <a:prstGeom prst="rect">
            <a:avLst/>
          </a:prstGeom>
        </p:spPr>
      </p:pic>
    </p:spTree>
    <p:extLst>
      <p:ext uri="{BB962C8B-B14F-4D97-AF65-F5344CB8AC3E}">
        <p14:creationId xmlns:p14="http://schemas.microsoft.com/office/powerpoint/2010/main" val="2603626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086600" cy="609600"/>
          </a:xfrm>
        </p:spPr>
        <p:txBody>
          <a:bodyPr>
            <a:normAutofit fontScale="90000"/>
          </a:bodyPr>
          <a:lstStyle/>
          <a:p>
            <a:pPr algn="ctr"/>
            <a:r>
              <a:rPr lang="en-US" b="1" dirty="0">
                <a:solidFill>
                  <a:srgbClr val="002060"/>
                </a:solidFill>
              </a:rPr>
              <a:t>Song 1: Numb</a:t>
            </a:r>
          </a:p>
        </p:txBody>
      </p:sp>
      <p:sp>
        <p:nvSpPr>
          <p:cNvPr id="3" name="Content Placeholder 2"/>
          <p:cNvSpPr>
            <a:spLocks noGrp="1"/>
          </p:cNvSpPr>
          <p:nvPr>
            <p:ph idx="1"/>
          </p:nvPr>
        </p:nvSpPr>
        <p:spPr>
          <a:xfrm>
            <a:off x="1295400" y="914400"/>
            <a:ext cx="7620000" cy="5791200"/>
          </a:xfrm>
        </p:spPr>
        <p:txBody>
          <a:bodyPr>
            <a:noAutofit/>
          </a:bodyPr>
          <a:lstStyle/>
          <a:p>
            <a:r>
              <a:rPr lang="en-US" sz="2400" dirty="0"/>
              <a:t>Released on 25 March 2003 by Warner Music Group.</a:t>
            </a:r>
          </a:p>
          <a:p>
            <a:r>
              <a:rPr lang="en-US" sz="2400" dirty="0"/>
              <a:t>Part of </a:t>
            </a:r>
            <a:r>
              <a:rPr lang="en-US" sz="2400" dirty="0" err="1"/>
              <a:t>of</a:t>
            </a:r>
            <a:r>
              <a:rPr lang="en-US" sz="2400" dirty="0"/>
              <a:t> </a:t>
            </a:r>
            <a:r>
              <a:rPr lang="en-US" sz="2400" dirty="0" err="1"/>
              <a:t>Linkin</a:t>
            </a:r>
            <a:r>
              <a:rPr lang="en-US" sz="2400" dirty="0"/>
              <a:t> Park’s sophomore album, “</a:t>
            </a:r>
            <a:r>
              <a:rPr lang="en-US" sz="2400" dirty="0" err="1"/>
              <a:t>Meteora</a:t>
            </a:r>
            <a:r>
              <a:rPr lang="en-US" sz="2400" dirty="0"/>
              <a:t>”.</a:t>
            </a:r>
          </a:p>
          <a:p>
            <a:r>
              <a:rPr lang="en-US" sz="2400" dirty="0"/>
              <a:t>The song has multiple versions e.g. Machine Gun Kelly’s remix(2018).</a:t>
            </a:r>
          </a:p>
          <a:p>
            <a:r>
              <a:rPr lang="en-US" sz="2400" dirty="0"/>
              <a:t>It talks about a child’s discontent with the expectations of his parents. </a:t>
            </a:r>
          </a:p>
          <a:p>
            <a:r>
              <a:rPr lang="en-US" sz="2400" dirty="0"/>
              <a:t>The inability to deal with the expectations causes depression in the teenager.</a:t>
            </a:r>
          </a:p>
          <a:p>
            <a:r>
              <a:rPr lang="en-US" sz="2400" dirty="0"/>
              <a:t>YouTube link : </a:t>
            </a:r>
            <a:r>
              <a:rPr lang="en-US" sz="2400" dirty="0">
                <a:hlinkClick r:id="rId3"/>
              </a:rPr>
              <a:t>https://www.youtube.com/watch?v=kXYiU_JCYtU</a:t>
            </a:r>
            <a:br>
              <a:rPr lang="en-US" sz="2400" dirty="0"/>
            </a:br>
            <a:endParaRPr lang="en-US" sz="2400" dirty="0"/>
          </a:p>
        </p:txBody>
      </p:sp>
    </p:spTree>
    <p:extLst>
      <p:ext uri="{BB962C8B-B14F-4D97-AF65-F5344CB8AC3E}">
        <p14:creationId xmlns:p14="http://schemas.microsoft.com/office/powerpoint/2010/main" val="3558760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162800" cy="650488"/>
          </a:xfrm>
        </p:spPr>
        <p:txBody>
          <a:bodyPr>
            <a:normAutofit/>
          </a:bodyPr>
          <a:lstStyle/>
          <a:p>
            <a:pPr algn="ctr"/>
            <a:r>
              <a:rPr lang="en-US" b="1" dirty="0">
                <a:solidFill>
                  <a:srgbClr val="002060"/>
                </a:solidFill>
              </a:rPr>
              <a:t>Song 2: In The End</a:t>
            </a:r>
          </a:p>
        </p:txBody>
      </p:sp>
      <p:sp>
        <p:nvSpPr>
          <p:cNvPr id="3" name="Content Placeholder 2"/>
          <p:cNvSpPr>
            <a:spLocks noGrp="1"/>
          </p:cNvSpPr>
          <p:nvPr>
            <p:ph idx="1"/>
          </p:nvPr>
        </p:nvSpPr>
        <p:spPr>
          <a:xfrm>
            <a:off x="1371600" y="838200"/>
            <a:ext cx="7620000" cy="6019800"/>
          </a:xfrm>
        </p:spPr>
        <p:txBody>
          <a:bodyPr>
            <a:normAutofit/>
          </a:bodyPr>
          <a:lstStyle/>
          <a:p>
            <a:r>
              <a:rPr lang="en-US" sz="2000" dirty="0"/>
              <a:t>Released on 9</a:t>
            </a:r>
            <a:r>
              <a:rPr lang="en-US" sz="2000" baseline="30000" dirty="0"/>
              <a:t>th</a:t>
            </a:r>
            <a:r>
              <a:rPr lang="en-US" sz="2000" dirty="0"/>
              <a:t> October 2001 as part of the Hybrid Theory album.</a:t>
            </a:r>
          </a:p>
          <a:p>
            <a:r>
              <a:rPr lang="en-US" sz="2000" dirty="0"/>
              <a:t> Its lyrics are philosophical in nature, giving rise to several interpretations.</a:t>
            </a:r>
          </a:p>
          <a:p>
            <a:r>
              <a:rPr lang="en-US" sz="2000" dirty="0"/>
              <a:t> Has two main perspectives of interpretation : a person in a toxic relationship, and a bad childhood. </a:t>
            </a:r>
          </a:p>
          <a:p>
            <a:r>
              <a:rPr lang="en-US" sz="2000" dirty="0"/>
              <a:t> Despite several interpretations, common idea is resolve towards a particular goal that may not matter ultimately.</a:t>
            </a:r>
          </a:p>
          <a:p>
            <a:r>
              <a:rPr lang="en-US" sz="2000" dirty="0"/>
              <a:t> Music video heavily used digital Computer Generated Imaging (CGI) effects.</a:t>
            </a:r>
          </a:p>
          <a:p>
            <a:r>
              <a:rPr lang="en-US" sz="2000" dirty="0"/>
              <a:t> The song was quoted by 2001 teenage mass shooter in Maryland, Charles Andrew Williams. </a:t>
            </a:r>
          </a:p>
          <a:p>
            <a:r>
              <a:rPr lang="en-US" sz="2000" dirty="0"/>
              <a:t> YouTube link : </a:t>
            </a:r>
            <a:r>
              <a:rPr lang="en-US" sz="2000" dirty="0">
                <a:hlinkClick r:id="rId3"/>
              </a:rPr>
              <a:t>https://www.youtube.com/watch?v=eVTXPUF4Oz4</a:t>
            </a:r>
            <a:endParaRPr lang="en-US" sz="2000" dirty="0"/>
          </a:p>
        </p:txBody>
      </p:sp>
    </p:spTree>
    <p:extLst>
      <p:ext uri="{BB962C8B-B14F-4D97-AF65-F5344CB8AC3E}">
        <p14:creationId xmlns:p14="http://schemas.microsoft.com/office/powerpoint/2010/main" val="301453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629400" cy="685800"/>
          </a:xfrm>
        </p:spPr>
        <p:txBody>
          <a:bodyPr>
            <a:normAutofit/>
          </a:bodyPr>
          <a:lstStyle/>
          <a:p>
            <a:pPr algn="ctr"/>
            <a:r>
              <a:rPr lang="en-US" b="1" dirty="0">
                <a:solidFill>
                  <a:srgbClr val="002060"/>
                </a:solidFill>
              </a:rPr>
              <a:t>Song 3: Heavy</a:t>
            </a:r>
          </a:p>
        </p:txBody>
      </p:sp>
      <p:sp>
        <p:nvSpPr>
          <p:cNvPr id="3" name="Content Placeholder 2"/>
          <p:cNvSpPr>
            <a:spLocks noGrp="1"/>
          </p:cNvSpPr>
          <p:nvPr>
            <p:ph idx="1"/>
          </p:nvPr>
        </p:nvSpPr>
        <p:spPr>
          <a:xfrm>
            <a:off x="1371600" y="990600"/>
            <a:ext cx="7543800" cy="5715000"/>
          </a:xfrm>
        </p:spPr>
        <p:txBody>
          <a:bodyPr>
            <a:normAutofit/>
          </a:bodyPr>
          <a:lstStyle/>
          <a:p>
            <a:r>
              <a:rPr lang="en-US" sz="2000" dirty="0"/>
              <a:t> Released on 16</a:t>
            </a:r>
            <a:r>
              <a:rPr lang="en-US" sz="2000" baseline="30000" dirty="0"/>
              <a:t>th</a:t>
            </a:r>
            <a:r>
              <a:rPr lang="en-US" sz="2000" dirty="0"/>
              <a:t> February, 2017.</a:t>
            </a:r>
          </a:p>
          <a:p>
            <a:r>
              <a:rPr lang="en-US" sz="2000" dirty="0"/>
              <a:t> Features </a:t>
            </a:r>
            <a:r>
              <a:rPr lang="en-US" sz="2000" dirty="0" err="1"/>
              <a:t>Kiiara</a:t>
            </a:r>
            <a:r>
              <a:rPr lang="en-US" sz="2000" dirty="0"/>
              <a:t> (</a:t>
            </a:r>
            <a:r>
              <a:rPr lang="en-US" sz="2000" dirty="0" err="1"/>
              <a:t>Kiara</a:t>
            </a:r>
            <a:r>
              <a:rPr lang="en-US" sz="2000" dirty="0"/>
              <a:t> </a:t>
            </a:r>
            <a:r>
              <a:rPr lang="en-US" sz="2000" dirty="0" err="1"/>
              <a:t>Saulters</a:t>
            </a:r>
            <a:r>
              <a:rPr lang="en-US" sz="2000" dirty="0"/>
              <a:t>), a 25-year old American singer-songwriter and written by Julia Michaels</a:t>
            </a:r>
          </a:p>
          <a:p>
            <a:r>
              <a:rPr lang="en-US" sz="2000" dirty="0"/>
              <a:t> Recorded as part of their seventh album, One More Light.</a:t>
            </a:r>
          </a:p>
          <a:p>
            <a:r>
              <a:rPr lang="en-US" sz="2000" dirty="0"/>
              <a:t> About self inflicted mental torture due to thoughts that keeps happening but not because it is enjoyable</a:t>
            </a:r>
          </a:p>
          <a:p>
            <a:r>
              <a:rPr lang="en-US" sz="2000" dirty="0"/>
              <a:t> Chester was aiming at tapping into the listener’s emotional vulnerability</a:t>
            </a:r>
          </a:p>
          <a:p>
            <a:r>
              <a:rPr lang="en-US" sz="2000" dirty="0"/>
              <a:t> The song was seen as a shift from </a:t>
            </a:r>
            <a:r>
              <a:rPr lang="en-US" sz="2000" dirty="0" err="1"/>
              <a:t>Linkin</a:t>
            </a:r>
            <a:r>
              <a:rPr lang="en-US" sz="2000" dirty="0"/>
              <a:t> Park’s normal rock style of music to add more </a:t>
            </a:r>
          </a:p>
          <a:p>
            <a:r>
              <a:rPr lang="en-US" sz="2000" dirty="0"/>
              <a:t> YouTube link </a:t>
            </a:r>
            <a:r>
              <a:rPr lang="en-US" sz="2000" dirty="0">
                <a:hlinkClick r:id="rId3"/>
              </a:rPr>
              <a:t>https://www.youtube.com/watch?v=5dmQ3QWpy1Q</a:t>
            </a:r>
            <a:endParaRPr lang="en-US" sz="2000" dirty="0"/>
          </a:p>
          <a:p>
            <a:endParaRPr lang="en-US" sz="2000" dirty="0"/>
          </a:p>
        </p:txBody>
      </p:sp>
    </p:spTree>
    <p:extLst>
      <p:ext uri="{BB962C8B-B14F-4D97-AF65-F5344CB8AC3E}">
        <p14:creationId xmlns:p14="http://schemas.microsoft.com/office/powerpoint/2010/main" val="197538017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453</TotalTime>
  <Words>3132</Words>
  <Application>Microsoft Office PowerPoint</Application>
  <PresentationFormat>On-screen Show (4:3)</PresentationFormat>
  <Paragraphs>119</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Times New Roman</vt:lpstr>
      <vt:lpstr>Wingdings 3</vt:lpstr>
      <vt:lpstr>Wisp</vt:lpstr>
      <vt:lpstr>The Linkin Park Music Band</vt:lpstr>
      <vt:lpstr>Introduction</vt:lpstr>
      <vt:lpstr>History of Linkin Park</vt:lpstr>
      <vt:lpstr> Linkin Park’s Musical Style</vt:lpstr>
      <vt:lpstr>The Beatles’ Influence on Linkin Park</vt:lpstr>
      <vt:lpstr>Linkin Park’s Influence</vt:lpstr>
      <vt:lpstr>Song 1: Numb</vt:lpstr>
      <vt:lpstr>Song 2: In The End</vt:lpstr>
      <vt:lpstr>Song 3: Heavy</vt:lpstr>
      <vt:lpstr>Personal Opinion of Linkin Park</vt:lpstr>
      <vt:lpstr>Why I Like Linkin Park</vt:lpstr>
      <vt:lpstr>References</vt:lpstr>
      <vt:lpstr>Continued….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 Park</dc:title>
  <dc:creator>Montella Silla</dc:creator>
  <cp:lastModifiedBy>Antony Ouma</cp:lastModifiedBy>
  <cp:revision>72</cp:revision>
  <dcterms:created xsi:type="dcterms:W3CDTF">2020-11-24T15:04:02Z</dcterms:created>
  <dcterms:modified xsi:type="dcterms:W3CDTF">2020-11-25T10:47:12Z</dcterms:modified>
</cp:coreProperties>
</file>